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58" r:id="rId7"/>
    <p:sldId id="261" r:id="rId8"/>
    <p:sldId id="262" r:id="rId9"/>
    <p:sldId id="269" r:id="rId10"/>
    <p:sldId id="270" r:id="rId11"/>
    <p:sldId id="271" r:id="rId12"/>
    <p:sldId id="272" r:id="rId13"/>
    <p:sldId id="273"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342"/>
    <a:srgbClr val="484445"/>
    <a:srgbClr val="337236"/>
    <a:srgbClr val="22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75"/>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648037705927444E-2"/>
          <c:y val="0.24600571412948383"/>
          <c:w val="0.93870395502090076"/>
          <c:h val="0.75252283740766268"/>
        </c:manualLayout>
      </c:layout>
      <c:pie3DChart>
        <c:varyColors val="1"/>
        <c:ser>
          <c:idx val="0"/>
          <c:order val="0"/>
          <c:spPr>
            <a:ln>
              <a:solidFill>
                <a:sysClr val="windowText" lastClr="000000"/>
              </a:solidFill>
            </a:ln>
          </c:spPr>
          <c:explosion val="3"/>
          <c:dPt>
            <c:idx val="0"/>
            <c:bubble3D val="0"/>
            <c:spPr>
              <a:solidFill>
                <a:schemeClr val="accent1">
                  <a:alpha val="90000"/>
                </a:schemeClr>
              </a:solidFill>
              <a:ln w="19050">
                <a:solidFill>
                  <a:sysClr val="windowText" lastClr="000000"/>
                </a:solidFill>
              </a:ln>
              <a:effectLst>
                <a:innerShdw blurRad="114300">
                  <a:schemeClr val="accent1">
                    <a:lumMod val="75000"/>
                  </a:schemeClr>
                </a:innerShdw>
              </a:effectLst>
              <a:scene3d>
                <a:camera prst="orthographicFront"/>
                <a:lightRig rig="threePt" dir="t"/>
              </a:scene3d>
              <a:sp3d contourW="19050" prstMaterial="flat">
                <a:contourClr>
                  <a:sysClr val="windowText" lastClr="000000"/>
                </a:contourClr>
              </a:sp3d>
            </c:spPr>
            <c:extLst>
              <c:ext xmlns:c16="http://schemas.microsoft.com/office/drawing/2014/chart" uri="{C3380CC4-5D6E-409C-BE32-E72D297353CC}">
                <c16:uniqueId val="{00000001-04A1-46FA-BB57-C14F638F20DF}"/>
              </c:ext>
            </c:extLst>
          </c:dPt>
          <c:dPt>
            <c:idx val="1"/>
            <c:bubble3D val="0"/>
            <c:spPr>
              <a:solidFill>
                <a:schemeClr val="accent2">
                  <a:alpha val="90000"/>
                </a:schemeClr>
              </a:solidFill>
              <a:ln w="19050">
                <a:solidFill>
                  <a:sysClr val="windowText" lastClr="000000"/>
                </a:solidFill>
              </a:ln>
              <a:effectLst>
                <a:innerShdw blurRad="114300">
                  <a:schemeClr val="accent2">
                    <a:lumMod val="75000"/>
                  </a:schemeClr>
                </a:innerShdw>
              </a:effectLst>
              <a:scene3d>
                <a:camera prst="orthographicFront"/>
                <a:lightRig rig="threePt" dir="t"/>
              </a:scene3d>
              <a:sp3d contourW="19050" prstMaterial="flat">
                <a:bevelB/>
                <a:contourClr>
                  <a:sysClr val="windowText" lastClr="000000"/>
                </a:contourClr>
              </a:sp3d>
            </c:spPr>
            <c:extLst>
              <c:ext xmlns:c16="http://schemas.microsoft.com/office/drawing/2014/chart" uri="{C3380CC4-5D6E-409C-BE32-E72D297353CC}">
                <c16:uniqueId val="{00000003-04A1-46FA-BB57-C14F638F20DF}"/>
              </c:ext>
            </c:extLst>
          </c:dPt>
          <c:dPt>
            <c:idx val="2"/>
            <c:bubble3D val="0"/>
            <c:spPr>
              <a:solidFill>
                <a:schemeClr val="accent3">
                  <a:alpha val="90000"/>
                </a:schemeClr>
              </a:solidFill>
              <a:ln w="19050">
                <a:solidFill>
                  <a:sysClr val="windowText" lastClr="000000"/>
                </a:solidFill>
              </a:ln>
              <a:effectLst>
                <a:innerShdw blurRad="114300">
                  <a:schemeClr val="accent3">
                    <a:lumMod val="75000"/>
                  </a:schemeClr>
                </a:innerShdw>
              </a:effectLst>
              <a:scene3d>
                <a:camera prst="orthographicFront"/>
                <a:lightRig rig="threePt" dir="t"/>
              </a:scene3d>
              <a:sp3d contourW="19050" prstMaterial="flat">
                <a:bevelT/>
                <a:contourClr>
                  <a:sysClr val="windowText" lastClr="000000"/>
                </a:contourClr>
              </a:sp3d>
            </c:spPr>
            <c:extLst>
              <c:ext xmlns:c16="http://schemas.microsoft.com/office/drawing/2014/chart" uri="{C3380CC4-5D6E-409C-BE32-E72D297353CC}">
                <c16:uniqueId val="{00000005-04A1-46FA-BB57-C14F638F20DF}"/>
              </c:ext>
            </c:extLst>
          </c:dPt>
          <c:dPt>
            <c:idx val="3"/>
            <c:bubble3D val="0"/>
            <c:spPr>
              <a:solidFill>
                <a:schemeClr val="accent4">
                  <a:alpha val="90000"/>
                </a:schemeClr>
              </a:solidFill>
              <a:ln w="19050">
                <a:solidFill>
                  <a:sysClr val="windowText" lastClr="000000"/>
                </a:solidFill>
              </a:ln>
              <a:effectLst>
                <a:innerShdw blurRad="114300">
                  <a:schemeClr val="accent4">
                    <a:lumMod val="75000"/>
                  </a:schemeClr>
                </a:innerShdw>
              </a:effectLst>
              <a:scene3d>
                <a:camera prst="orthographicFront"/>
                <a:lightRig rig="threePt" dir="t"/>
              </a:scene3d>
              <a:sp3d contourW="19050" prstMaterial="flat">
                <a:contourClr>
                  <a:sysClr val="windowText" lastClr="000000"/>
                </a:contourClr>
              </a:sp3d>
            </c:spPr>
            <c:extLst>
              <c:ext xmlns:c16="http://schemas.microsoft.com/office/drawing/2014/chart" uri="{C3380CC4-5D6E-409C-BE32-E72D297353CC}">
                <c16:uniqueId val="{00000007-04A1-46FA-BB57-C14F638F20DF}"/>
              </c:ext>
            </c:extLst>
          </c:dPt>
          <c:dLbls>
            <c:dLbl>
              <c:idx val="0"/>
              <c:layout>
                <c:manualLayout>
                  <c:x val="0.29117703784002352"/>
                  <c:y val="3.0670174319442019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r>
                      <a:rPr lang="en-US" sz="1400" dirty="0">
                        <a:effectLst>
                          <a:outerShdw blurRad="38100" dist="38100" dir="2700000" algn="tl">
                            <a:srgbClr val="000000">
                              <a:alpha val="43137"/>
                            </a:srgbClr>
                          </a:outerShdw>
                        </a:effectLst>
                      </a:rPr>
                      <a:t>Brackish waters, up to 10 g/l</a:t>
                    </a:r>
                    <a:r>
                      <a:rPr lang="en-US" sz="1400" baseline="0" dirty="0">
                        <a:effectLst>
                          <a:outerShdw blurRad="38100" dist="38100" dir="2700000" algn="tl">
                            <a:srgbClr val="000000">
                              <a:alpha val="43137"/>
                            </a:srgbClr>
                          </a:outerShdw>
                        </a:effectLst>
                      </a:rPr>
                      <a:t>; </a:t>
                    </a:r>
                    <a:br>
                      <a:rPr lang="en-US" sz="1400" baseline="0" dirty="0">
                        <a:effectLst>
                          <a:outerShdw blurRad="38100" dist="38100" dir="2700000" algn="tl">
                            <a:srgbClr val="000000">
                              <a:alpha val="43137"/>
                            </a:srgbClr>
                          </a:outerShdw>
                        </a:effectLst>
                      </a:rPr>
                    </a:br>
                    <a:fld id="{EDE56A99-AA62-43E7-AA5B-F3176671EB8F}" type="VALUE">
                      <a:rPr lang="en-US" sz="1400" b="1" baseline="0" smtClean="0">
                        <a:solidFill>
                          <a:schemeClr val="tx1"/>
                        </a:solidFill>
                        <a:effectLst>
                          <a:outerShdw blurRad="38100" dist="38100" dir="2700000" algn="tl">
                            <a:srgbClr val="000000">
                              <a:alpha val="43137"/>
                            </a:srgbClr>
                          </a:outerShdw>
                        </a:effectLst>
                      </a:rPr>
                      <a:pPr>
                        <a:defRPr sz="1400">
                          <a:effectLst>
                            <a:outerShdw blurRad="38100" dist="38100" dir="2700000" algn="tl">
                              <a:srgbClr val="000000">
                                <a:alpha val="43137"/>
                              </a:srgbClr>
                            </a:outerShdw>
                          </a:effectLst>
                        </a:defRPr>
                      </a:pPr>
                      <a:t>[ЗНАЧЕНИЕ]</a:t>
                    </a:fld>
                    <a:endParaRPr lang="en-US" sz="1400" baseline="0" dirty="0">
                      <a:effectLst>
                        <a:outerShdw blurRad="38100" dist="38100" dir="2700000" algn="tl">
                          <a:srgbClr val="000000">
                            <a:alpha val="43137"/>
                          </a:srgbClr>
                        </a:outerShdw>
                      </a:effectLst>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9369803070953248"/>
                      <c:h val="0.23860797589214411"/>
                    </c:manualLayout>
                  </c15:layout>
                  <c15:dlblFieldTable/>
                  <c15:showDataLabelsRange val="0"/>
                </c:ext>
                <c:ext xmlns:c16="http://schemas.microsoft.com/office/drawing/2014/chart" uri="{C3380CC4-5D6E-409C-BE32-E72D297353CC}">
                  <c16:uniqueId val="{00000001-04A1-46FA-BB57-C14F638F20DF}"/>
                </c:ext>
              </c:extLst>
            </c:dLbl>
            <c:dLbl>
              <c:idx val="1"/>
              <c:layout>
                <c:manualLayout>
                  <c:x val="-0.19884276113525273"/>
                  <c:y val="-8.5739276757495209E-2"/>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r>
                      <a:rPr lang="en-US" sz="1400" dirty="0">
                        <a:solidFill>
                          <a:schemeClr val="accent2">
                            <a:lumMod val="75000"/>
                          </a:schemeClr>
                        </a:solidFill>
                        <a:effectLst>
                          <a:outerShdw blurRad="38100" dist="38100" dir="2700000" algn="tl">
                            <a:srgbClr val="000000">
                              <a:alpha val="43137"/>
                            </a:srgbClr>
                          </a:outerShdw>
                        </a:effectLst>
                      </a:rPr>
                      <a:t>Underground fresh water</a:t>
                    </a:r>
                    <a:r>
                      <a:rPr lang="en-US" sz="1400" baseline="0" dirty="0">
                        <a:solidFill>
                          <a:schemeClr val="accent2">
                            <a:lumMod val="75000"/>
                          </a:schemeClr>
                        </a:solidFill>
                        <a:effectLst>
                          <a:outerShdw blurRad="38100" dist="38100" dir="2700000" algn="tl">
                            <a:srgbClr val="000000">
                              <a:alpha val="43137"/>
                            </a:srgbClr>
                          </a:outerShdw>
                        </a:effectLst>
                      </a:rPr>
                      <a:t>;</a:t>
                    </a:r>
                    <a:r>
                      <a:rPr lang="en-US" sz="1400" baseline="0" dirty="0">
                        <a:effectLst>
                          <a:outerShdw blurRad="38100" dist="38100" dir="2700000" algn="tl">
                            <a:srgbClr val="000000">
                              <a:alpha val="43137"/>
                            </a:srgbClr>
                          </a:outerShdw>
                        </a:effectLst>
                      </a:rPr>
                      <a:t> </a:t>
                    </a:r>
                    <a:br>
                      <a:rPr lang="en-US" sz="1400" baseline="0" dirty="0">
                        <a:effectLst>
                          <a:outerShdw blurRad="38100" dist="38100" dir="2700000" algn="tl">
                            <a:srgbClr val="000000">
                              <a:alpha val="43137"/>
                            </a:srgbClr>
                          </a:outerShdw>
                        </a:effectLst>
                      </a:rPr>
                    </a:br>
                    <a:fld id="{5DD17241-7C6A-4DBE-A639-DDC94C63C133}" type="VALUE">
                      <a:rPr lang="en-US" sz="1400" b="1" baseline="0" smtClean="0">
                        <a:solidFill>
                          <a:schemeClr val="tx1"/>
                        </a:solidFill>
                        <a:effectLst>
                          <a:outerShdw blurRad="38100" dist="38100" dir="2700000" algn="tl">
                            <a:srgbClr val="000000">
                              <a:alpha val="43137"/>
                            </a:srgbClr>
                          </a:outerShdw>
                        </a:effectLst>
                      </a:rPr>
                      <a:pPr>
                        <a:defRPr sz="1400">
                          <a:solidFill>
                            <a:schemeClr val="accent1"/>
                          </a:solidFill>
                          <a:effectLst>
                            <a:outerShdw blurRad="38100" dist="38100" dir="2700000" algn="tl">
                              <a:srgbClr val="000000">
                                <a:alpha val="43137"/>
                              </a:srgbClr>
                            </a:outerShdw>
                          </a:effectLst>
                        </a:defRPr>
                      </a:pPr>
                      <a:t>[ЗНАЧЕНИЕ]</a:t>
                    </a:fld>
                    <a:endParaRPr lang="en-US" sz="1400" baseline="0" dirty="0">
                      <a:effectLst>
                        <a:outerShdw blurRad="38100" dist="38100" dir="2700000" algn="tl">
                          <a:srgbClr val="000000">
                            <a:alpha val="43137"/>
                          </a:srgbClr>
                        </a:outerShdw>
                      </a:effectLst>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941419929958613"/>
                      <c:h val="0.19995469631311222"/>
                    </c:manualLayout>
                  </c15:layout>
                  <c15:dlblFieldTable/>
                  <c15:showDataLabelsRange val="0"/>
                </c:ext>
                <c:ext xmlns:c16="http://schemas.microsoft.com/office/drawing/2014/chart" uri="{C3380CC4-5D6E-409C-BE32-E72D297353CC}">
                  <c16:uniqueId val="{00000003-04A1-46FA-BB57-C14F638F20DF}"/>
                </c:ext>
              </c:extLst>
            </c:dLbl>
            <c:dLbl>
              <c:idx val="2"/>
              <c:layout>
                <c:manualLayout>
                  <c:x val="0.16915421287794655"/>
                  <c:y val="0.13019033138984373"/>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r>
                      <a:rPr lang="en-US" sz="1400" dirty="0">
                        <a:solidFill>
                          <a:schemeClr val="bg1">
                            <a:lumMod val="50000"/>
                          </a:schemeClr>
                        </a:solidFill>
                        <a:effectLst>
                          <a:outerShdw blurRad="38100" dist="38100" dir="2700000" algn="tl">
                            <a:srgbClr val="000000">
                              <a:alpha val="43137"/>
                            </a:srgbClr>
                          </a:outerShdw>
                        </a:effectLst>
                      </a:rPr>
                      <a:t>Underground saline waters and brines</a:t>
                    </a:r>
                    <a:r>
                      <a:rPr lang="en-US" sz="1400" b="1" baseline="0" dirty="0">
                        <a:solidFill>
                          <a:schemeClr val="bg1">
                            <a:lumMod val="50000"/>
                          </a:schemeClr>
                        </a:solidFill>
                        <a:effectLst>
                          <a:outerShdw blurRad="38100" dist="38100" dir="2700000" algn="tl">
                            <a:srgbClr val="000000">
                              <a:alpha val="43137"/>
                            </a:srgbClr>
                          </a:outerShdw>
                        </a:effectLst>
                      </a:rPr>
                      <a:t>; </a:t>
                    </a:r>
                    <a:fld id="{4B1D2257-8B08-4CD9-8C7A-4205760C59AD}" type="VALUE">
                      <a:rPr lang="en-US" sz="1400" b="1" baseline="0">
                        <a:solidFill>
                          <a:schemeClr val="tx1"/>
                        </a:solidFill>
                        <a:effectLst>
                          <a:outerShdw blurRad="38100" dist="38100" dir="2700000" algn="tl">
                            <a:srgbClr val="000000">
                              <a:alpha val="43137"/>
                            </a:srgbClr>
                          </a:outerShdw>
                        </a:effectLst>
                      </a:rPr>
                      <a:pPr>
                        <a:defRPr sz="1400">
                          <a:solidFill>
                            <a:schemeClr val="accent1"/>
                          </a:solidFill>
                          <a:effectLst>
                            <a:outerShdw blurRad="38100" dist="38100" dir="2700000" algn="tl">
                              <a:srgbClr val="000000">
                                <a:alpha val="43137"/>
                              </a:srgbClr>
                            </a:outerShdw>
                          </a:effectLst>
                        </a:defRPr>
                      </a:pPr>
                      <a:t>[ЗНАЧЕНИЕ]</a:t>
                    </a:fld>
                    <a:endParaRPr lang="en-US" sz="1400" b="1" baseline="0" dirty="0">
                      <a:solidFill>
                        <a:schemeClr val="bg1">
                          <a:lumMod val="50000"/>
                        </a:schemeClr>
                      </a:solidFill>
                      <a:effectLst>
                        <a:outerShdw blurRad="38100" dist="38100" dir="2700000" algn="tl">
                          <a:srgbClr val="000000">
                            <a:alpha val="43137"/>
                          </a:srgbClr>
                        </a:outerShdw>
                      </a:effectLst>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809054681055188"/>
                      <c:h val="0.27286692207620916"/>
                    </c:manualLayout>
                  </c15:layout>
                  <c15:dlblFieldTable/>
                  <c15:showDataLabelsRange val="0"/>
                </c:ext>
                <c:ext xmlns:c16="http://schemas.microsoft.com/office/drawing/2014/chart" uri="{C3380CC4-5D6E-409C-BE32-E72D297353CC}">
                  <c16:uniqueId val="{00000005-04A1-46FA-BB57-C14F638F20DF}"/>
                </c:ext>
              </c:extLst>
            </c:dLbl>
            <c:dLbl>
              <c:idx val="3"/>
              <c:layout>
                <c:manualLayout>
                  <c:x val="-0.30327788300900066"/>
                  <c:y val="-2.8741131047540076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r>
                      <a:rPr lang="en-US" sz="1400" dirty="0">
                        <a:solidFill>
                          <a:schemeClr val="accent6">
                            <a:lumMod val="75000"/>
                          </a:schemeClr>
                        </a:solidFill>
                        <a:effectLst>
                          <a:outerShdw blurRad="38100" dist="38100" dir="2700000" algn="tl">
                            <a:srgbClr val="000000">
                              <a:alpha val="43137"/>
                            </a:srgbClr>
                          </a:outerShdw>
                        </a:effectLst>
                      </a:rPr>
                      <a:t>Surface water, groundwater, atmospheric water, biotic water</a:t>
                    </a:r>
                    <a:r>
                      <a:rPr lang="en-US" sz="1400" baseline="0" dirty="0">
                        <a:solidFill>
                          <a:schemeClr val="accent6">
                            <a:lumMod val="75000"/>
                          </a:schemeClr>
                        </a:solidFill>
                        <a:effectLst>
                          <a:outerShdw blurRad="38100" dist="38100" dir="2700000" algn="tl">
                            <a:srgbClr val="000000">
                              <a:alpha val="43137"/>
                            </a:srgbClr>
                          </a:outerShdw>
                        </a:effectLst>
                      </a:rPr>
                      <a:t>;</a:t>
                    </a:r>
                    <a:r>
                      <a:rPr lang="en-US" sz="1400" baseline="0" dirty="0">
                        <a:effectLst>
                          <a:outerShdw blurRad="38100" dist="38100" dir="2700000" algn="tl">
                            <a:srgbClr val="000000">
                              <a:alpha val="43137"/>
                            </a:srgbClr>
                          </a:outerShdw>
                        </a:effectLst>
                      </a:rPr>
                      <a:t> </a:t>
                    </a:r>
                    <a:br>
                      <a:rPr lang="en-US" sz="1400" baseline="0" dirty="0">
                        <a:effectLst>
                          <a:outerShdw blurRad="38100" dist="38100" dir="2700000" algn="tl">
                            <a:srgbClr val="000000">
                              <a:alpha val="43137"/>
                            </a:srgbClr>
                          </a:outerShdw>
                        </a:effectLst>
                      </a:rPr>
                    </a:br>
                    <a:fld id="{F589EA1B-E4CE-45D7-BB2E-64148FD5C422}" type="VALUE">
                      <a:rPr lang="en-US" sz="1400" b="1" baseline="0" smtClean="0">
                        <a:solidFill>
                          <a:schemeClr val="tx1"/>
                        </a:solidFill>
                        <a:effectLst>
                          <a:outerShdw blurRad="38100" dist="38100" dir="2700000" algn="tl">
                            <a:srgbClr val="000000">
                              <a:alpha val="43137"/>
                            </a:srgbClr>
                          </a:outerShdw>
                        </a:effectLst>
                      </a:rPr>
                      <a:pPr>
                        <a:defRPr sz="1400">
                          <a:solidFill>
                            <a:schemeClr val="accent1"/>
                          </a:solidFill>
                          <a:effectLst>
                            <a:outerShdw blurRad="38100" dist="38100" dir="2700000" algn="tl">
                              <a:srgbClr val="000000">
                                <a:alpha val="43137"/>
                              </a:srgbClr>
                            </a:outerShdw>
                          </a:effectLst>
                        </a:defRPr>
                      </a:pPr>
                      <a:t>[ЗНАЧЕНИЕ]</a:t>
                    </a:fld>
                    <a:endParaRPr lang="en-US" sz="1400" baseline="0" dirty="0">
                      <a:effectLst>
                        <a:outerShdw blurRad="38100" dist="38100" dir="2700000" algn="tl">
                          <a:srgbClr val="000000">
                            <a:alpha val="43137"/>
                          </a:srgbClr>
                        </a:outerShdw>
                      </a:effectLst>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32871643386265814"/>
                      <c:h val="0.27753291194830909"/>
                    </c:manualLayout>
                  </c15:layout>
                  <c15:dlblFieldTable/>
                  <c15:showDataLabelsRange val="0"/>
                </c:ext>
                <c:ext xmlns:c16="http://schemas.microsoft.com/office/drawing/2014/chart" uri="{C3380CC4-5D6E-409C-BE32-E72D297353CC}">
                  <c16:uniqueId val="{00000007-04A1-46FA-BB57-C14F638F20DF}"/>
                </c:ext>
              </c:extLst>
            </c:dLbl>
            <c:spPr>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Лист1!$B$3:$B$6</c:f>
              <c:strCache>
                <c:ptCount val="4"/>
                <c:pt idx="0">
                  <c:v>Солонуваті води, до 10 г/л</c:v>
                </c:pt>
                <c:pt idx="1">
                  <c:v>Підземні прісні води</c:v>
                </c:pt>
                <c:pt idx="2">
                  <c:v>Підземні солоні води та розсоли</c:v>
                </c:pt>
                <c:pt idx="3">
                  <c:v>Поверхневі води, грунтова вода, атмосферні, біотичні води</c:v>
                </c:pt>
              </c:strCache>
            </c:strRef>
          </c:cat>
          <c:val>
            <c:numRef>
              <c:f>Лист1!$C$3:$C$6</c:f>
              <c:numCache>
                <c:formatCode>General</c:formatCode>
                <c:ptCount val="4"/>
                <c:pt idx="0">
                  <c:v>3018</c:v>
                </c:pt>
                <c:pt idx="1">
                  <c:v>27167</c:v>
                </c:pt>
                <c:pt idx="2">
                  <c:v>27000</c:v>
                </c:pt>
                <c:pt idx="3">
                  <c:v>0.14000000000000001</c:v>
                </c:pt>
              </c:numCache>
            </c:numRef>
          </c:val>
          <c:extLst>
            <c:ext xmlns:c16="http://schemas.microsoft.com/office/drawing/2014/chart" uri="{C3380CC4-5D6E-409C-BE32-E72D297353CC}">
              <c16:uniqueId val="{00000008-04A1-46FA-BB57-C14F638F20DF}"/>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387244439451807"/>
          <c:y val="0.36455659361566878"/>
          <c:w val="0.6611716468209391"/>
          <c:h val="0.58059411623116441"/>
        </c:manualLayout>
      </c:layout>
      <c:pie3DChart>
        <c:varyColors val="1"/>
        <c:ser>
          <c:idx val="0"/>
          <c:order val="0"/>
          <c:spPr>
            <a:scene3d>
              <a:camera prst="orthographicFront"/>
              <a:lightRig rig="threePt" dir="t"/>
            </a:scene3d>
            <a:sp3d prstMaterial="flat">
              <a:bevelB/>
              <a:contourClr>
                <a:srgbClr val="000000"/>
              </a:contourClr>
            </a:sp3d>
          </c:spPr>
          <c:explosion val="1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bevelB/>
                <a:contourClr>
                  <a:schemeClr val="accent1">
                    <a:lumMod val="75000"/>
                  </a:schemeClr>
                </a:contourClr>
              </a:sp3d>
            </c:spPr>
            <c:extLst>
              <c:ext xmlns:c16="http://schemas.microsoft.com/office/drawing/2014/chart" uri="{C3380CC4-5D6E-409C-BE32-E72D297353CC}">
                <c16:uniqueId val="{00000001-3D1C-4DDA-8934-2C4BF51044F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bevelB/>
                <a:contourClr>
                  <a:schemeClr val="accent2">
                    <a:lumMod val="75000"/>
                  </a:schemeClr>
                </a:contourClr>
              </a:sp3d>
            </c:spPr>
            <c:extLst>
              <c:ext xmlns:c16="http://schemas.microsoft.com/office/drawing/2014/chart" uri="{C3380CC4-5D6E-409C-BE32-E72D297353CC}">
                <c16:uniqueId val="{00000003-3D1C-4DDA-8934-2C4BF51044F0}"/>
              </c:ext>
            </c:extLst>
          </c:dPt>
          <c:dPt>
            <c:idx val="2"/>
            <c:bubble3D val="0"/>
            <c:spPr>
              <a:solidFill>
                <a:schemeClr val="accent6">
                  <a:lumMod val="60000"/>
                  <a:lumOff val="40000"/>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bevelB/>
                <a:contourClr>
                  <a:schemeClr val="accent3">
                    <a:lumMod val="75000"/>
                  </a:schemeClr>
                </a:contourClr>
              </a:sp3d>
            </c:spPr>
            <c:extLst>
              <c:ext xmlns:c16="http://schemas.microsoft.com/office/drawing/2014/chart" uri="{C3380CC4-5D6E-409C-BE32-E72D297353CC}">
                <c16:uniqueId val="{00000005-3D1C-4DDA-8934-2C4BF51044F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bevelB/>
                <a:contourClr>
                  <a:schemeClr val="accent4">
                    <a:lumMod val="75000"/>
                  </a:schemeClr>
                </a:contourClr>
              </a:sp3d>
            </c:spPr>
            <c:extLst>
              <c:ext xmlns:c16="http://schemas.microsoft.com/office/drawing/2014/chart" uri="{C3380CC4-5D6E-409C-BE32-E72D297353CC}">
                <c16:uniqueId val="{00000007-3D1C-4DDA-8934-2C4BF51044F0}"/>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bevelB/>
                <a:contourClr>
                  <a:schemeClr val="accent5">
                    <a:lumMod val="75000"/>
                  </a:schemeClr>
                </a:contourClr>
              </a:sp3d>
            </c:spPr>
            <c:extLst>
              <c:ext xmlns:c16="http://schemas.microsoft.com/office/drawing/2014/chart" uri="{C3380CC4-5D6E-409C-BE32-E72D297353CC}">
                <c16:uniqueId val="{00000009-3D1C-4DDA-8934-2C4BF51044F0}"/>
              </c:ext>
            </c:extLst>
          </c:dPt>
          <c:dLbls>
            <c:dLbl>
              <c:idx val="0"/>
              <c:layout>
                <c:manualLayout>
                  <c:x val="4.8549849766646447E-2"/>
                  <c:y val="-5.135364141512757E-2"/>
                </c:manualLayout>
              </c:layout>
              <c:tx>
                <c:rich>
                  <a:bodyPr rot="0" spcFirstLastPara="1" vertOverflow="clip" horzOverflow="clip" vert="horz" wrap="square" lIns="38100" tIns="19050" rIns="38100" bIns="19050" anchor="ctr" anchorCtr="0">
                    <a:spAutoFit/>
                  </a:bodyPr>
                  <a:lstStyle/>
                  <a:p>
                    <a:pPr algn="ctr" rtl="0">
                      <a:defRPr lang="uk-UA" sz="1400" b="0" i="0" u="none" strike="noStrike" kern="1200" baseline="0">
                        <a:solidFill>
                          <a:schemeClr val="accent2">
                            <a:lumMod val="75000"/>
                          </a:schemeClr>
                        </a:solidFill>
                        <a:effectLst>
                          <a:outerShdw blurRad="38100" dist="38100" dir="2700000" algn="tl">
                            <a:srgbClr val="000000">
                              <a:alpha val="43137"/>
                            </a:srgbClr>
                          </a:outerShdw>
                        </a:effectLst>
                        <a:latin typeface="+mn-lt"/>
                        <a:ea typeface="+mn-ea"/>
                        <a:cs typeface="+mn-cs"/>
                      </a:defRPr>
                    </a:pPr>
                    <a:r>
                      <a:rPr lang="en-US" sz="1400" b="0" i="0" u="none" strike="noStrike" kern="1200" baseline="0" dirty="0">
                        <a:solidFill>
                          <a:schemeClr val="accent1">
                            <a:lumMod val="75000"/>
                          </a:schemeClr>
                        </a:solidFill>
                        <a:effectLst>
                          <a:outerShdw blurRad="38100" dist="38100" dir="2700000" algn="tl">
                            <a:srgbClr val="000000">
                              <a:alpha val="43137"/>
                            </a:srgbClr>
                          </a:outerShdw>
                        </a:effectLst>
                        <a:latin typeface="+mn-lt"/>
                        <a:ea typeface="+mn-ea"/>
                        <a:cs typeface="+mn-cs"/>
                      </a:rPr>
                      <a:t>Biotic waters; </a:t>
                    </a:r>
                    <a:fld id="{82BE15D2-0215-46CE-9F32-7AE0B21BBE8E}" type="VALUE">
                      <a:rPr lang="en-US" sz="1400" b="1" i="0" u="none" strike="noStrike" kern="1200" baseline="0">
                        <a:solidFill>
                          <a:schemeClr val="tx1"/>
                        </a:solidFill>
                        <a:effectLst>
                          <a:outerShdw blurRad="38100" dist="38100" dir="2700000" algn="tl">
                            <a:srgbClr val="000000">
                              <a:alpha val="43137"/>
                            </a:srgbClr>
                          </a:outerShdw>
                        </a:effectLst>
                        <a:latin typeface="+mn-lt"/>
                        <a:ea typeface="+mn-ea"/>
                        <a:cs typeface="+mn-cs"/>
                      </a:rPr>
                      <a:pPr algn="ctr" rtl="0">
                        <a:defRPr lang="uk-UA" sz="1400">
                          <a:solidFill>
                            <a:schemeClr val="accent2">
                              <a:lumMod val="75000"/>
                            </a:schemeClr>
                          </a:solidFill>
                          <a:effectLst>
                            <a:outerShdw blurRad="38100" dist="38100" dir="2700000" algn="tl">
                              <a:srgbClr val="000000">
                                <a:alpha val="43137"/>
                              </a:srgbClr>
                            </a:outerShdw>
                          </a:effectLst>
                        </a:defRPr>
                      </a:pPr>
                      <a:t>[ЗНАЧЕНИЕ]</a:t>
                    </a:fld>
                    <a:endParaRPr lang="en-US" sz="1400" b="0" i="0" u="none" strike="noStrike" kern="1200" baseline="0" dirty="0">
                      <a:solidFill>
                        <a:schemeClr val="accent1">
                          <a:lumMod val="75000"/>
                        </a:schemeClr>
                      </a:solidFill>
                      <a:effectLst>
                        <a:outerShdw blurRad="38100" dist="38100" dir="2700000" algn="tl">
                          <a:srgbClr val="000000">
                            <a:alpha val="43137"/>
                          </a:srgbClr>
                        </a:outerShdw>
                      </a:effectLst>
                      <a:latin typeface="+mn-lt"/>
                      <a:ea typeface="+mn-ea"/>
                      <a:cs typeface="+mn-cs"/>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0">
                  <a:spAutoFit/>
                </a:bodyPr>
                <a:lstStyle/>
                <a:p>
                  <a:pPr algn="ctr" rtl="0">
                    <a:defRPr lang="uk-UA" sz="1400" b="0" i="0" u="none" strike="noStrike" kern="1200" baseline="0">
                      <a:solidFill>
                        <a:schemeClr val="accent2">
                          <a:lumMod val="75000"/>
                        </a:schemeClr>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1C-4DDA-8934-2C4BF51044F0}"/>
                </c:ext>
              </c:extLst>
            </c:dLbl>
            <c:dLbl>
              <c:idx val="1"/>
              <c:layout>
                <c:manualLayout>
                  <c:x val="3.0817038314170576E-2"/>
                  <c:y val="1.2214624681590939E-2"/>
                </c:manualLayout>
              </c:layout>
              <c:tx>
                <c:rich>
                  <a:bodyPr rot="0" spcFirstLastPara="1" vertOverflow="clip" horzOverflow="clip" vert="horz" wrap="square" lIns="38100" tIns="19050" rIns="38100" bIns="19050" anchor="ctr" anchorCtr="0">
                    <a:spAutoFit/>
                  </a:bodyPr>
                  <a:lstStyle/>
                  <a:p>
                    <a:pPr algn="ctr" rtl="0">
                      <a:defRPr lang="uk-UA" sz="1400" b="0" i="0" u="none" strike="noStrike" kern="1200" baseline="0">
                        <a:solidFill>
                          <a:schemeClr val="bg1">
                            <a:lumMod val="50000"/>
                          </a:schemeClr>
                        </a:solidFill>
                        <a:effectLst>
                          <a:outerShdw blurRad="38100" dist="38100" dir="2700000" algn="tl">
                            <a:srgbClr val="000000">
                              <a:alpha val="43137"/>
                            </a:srgbClr>
                          </a:outerShdw>
                        </a:effectLst>
                        <a:latin typeface="+mn-lt"/>
                        <a:ea typeface="+mn-ea"/>
                        <a:cs typeface="+mn-cs"/>
                      </a:defRPr>
                    </a:pPr>
                    <a:r>
                      <a:rPr lang="en-US" sz="1400" b="0" i="0" u="none" strike="noStrike" kern="1200" baseline="0" dirty="0">
                        <a:solidFill>
                          <a:schemeClr val="accent2">
                            <a:lumMod val="75000"/>
                          </a:schemeClr>
                        </a:solidFill>
                        <a:effectLst>
                          <a:outerShdw blurRad="38100" dist="38100" dir="2700000" algn="tl">
                            <a:srgbClr val="000000">
                              <a:alpha val="43137"/>
                            </a:srgbClr>
                          </a:outerShdw>
                        </a:effectLst>
                        <a:latin typeface="+mn-lt"/>
                        <a:ea typeface="+mn-ea"/>
                        <a:cs typeface="+mn-cs"/>
                      </a:rPr>
                      <a:t>Underground water;</a:t>
                    </a:r>
                    <a:r>
                      <a:rPr lang="en-US" sz="1400" b="0" i="0" u="none" strike="noStrike" kern="1200" baseline="0" dirty="0">
                        <a:solidFill>
                          <a:schemeClr val="bg1">
                            <a:lumMod val="50000"/>
                          </a:schemeClr>
                        </a:solidFill>
                        <a:effectLst>
                          <a:outerShdw blurRad="38100" dist="38100" dir="2700000" algn="tl">
                            <a:srgbClr val="000000">
                              <a:alpha val="43137"/>
                            </a:srgbClr>
                          </a:outerShdw>
                        </a:effectLst>
                        <a:latin typeface="+mn-lt"/>
                        <a:ea typeface="+mn-ea"/>
                        <a:cs typeface="+mn-cs"/>
                      </a:rPr>
                      <a:t> </a:t>
                    </a:r>
                    <a:br>
                      <a:rPr lang="en-US" sz="1400" b="0" i="0" u="none" strike="noStrike" kern="1200" baseline="0" dirty="0">
                        <a:solidFill>
                          <a:schemeClr val="bg1">
                            <a:lumMod val="50000"/>
                          </a:schemeClr>
                        </a:solidFill>
                        <a:effectLst>
                          <a:outerShdw blurRad="38100" dist="38100" dir="2700000" algn="tl">
                            <a:srgbClr val="000000">
                              <a:alpha val="43137"/>
                            </a:srgbClr>
                          </a:outerShdw>
                        </a:effectLst>
                        <a:latin typeface="+mn-lt"/>
                        <a:ea typeface="+mn-ea"/>
                        <a:cs typeface="+mn-cs"/>
                      </a:rPr>
                    </a:br>
                    <a:fld id="{A47CB6D7-9D73-42AB-8A2B-8A01794F557B}" type="VALUE">
                      <a:rPr lang="en-US" sz="1400" b="1" i="0" u="none" strike="noStrike" kern="1200" baseline="0" smtClean="0">
                        <a:solidFill>
                          <a:schemeClr val="tx1"/>
                        </a:solidFill>
                        <a:effectLst>
                          <a:outerShdw blurRad="38100" dist="38100" dir="2700000" algn="tl">
                            <a:srgbClr val="000000">
                              <a:alpha val="43137"/>
                            </a:srgbClr>
                          </a:outerShdw>
                        </a:effectLst>
                        <a:latin typeface="+mn-lt"/>
                        <a:ea typeface="+mn-ea"/>
                        <a:cs typeface="+mn-cs"/>
                      </a:rPr>
                      <a:pPr algn="ctr" rtl="0">
                        <a:defRPr lang="uk-UA" sz="1400">
                          <a:solidFill>
                            <a:schemeClr val="bg1">
                              <a:lumMod val="50000"/>
                            </a:schemeClr>
                          </a:solidFill>
                          <a:effectLst>
                            <a:outerShdw blurRad="38100" dist="38100" dir="2700000" algn="tl">
                              <a:srgbClr val="000000">
                                <a:alpha val="43137"/>
                              </a:srgbClr>
                            </a:outerShdw>
                          </a:effectLst>
                        </a:defRPr>
                      </a:pPr>
                      <a:t>[ЗНАЧЕНИЕ]</a:t>
                    </a:fld>
                    <a:endParaRPr lang="en-US" sz="1400" b="0" i="0" u="none" strike="noStrike" kern="1200" baseline="0" dirty="0">
                      <a:solidFill>
                        <a:schemeClr val="bg1">
                          <a:lumMod val="50000"/>
                        </a:schemeClr>
                      </a:solidFill>
                      <a:effectLst>
                        <a:outerShdw blurRad="38100" dist="38100" dir="2700000" algn="tl">
                          <a:srgbClr val="000000">
                            <a:alpha val="43137"/>
                          </a:srgbClr>
                        </a:outerShdw>
                      </a:effectLst>
                      <a:latin typeface="+mn-lt"/>
                      <a:ea typeface="+mn-ea"/>
                      <a:cs typeface="+mn-cs"/>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0">
                  <a:spAutoFit/>
                </a:bodyPr>
                <a:lstStyle/>
                <a:p>
                  <a:pPr algn="ctr" rtl="0">
                    <a:defRPr lang="uk-UA" sz="1400" b="0" i="0" u="none" strike="noStrike" kern="1200" baseline="0">
                      <a:solidFill>
                        <a:schemeClr val="bg1">
                          <a:lumMod val="50000"/>
                        </a:schemeClr>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1C-4DDA-8934-2C4BF51044F0}"/>
                </c:ext>
              </c:extLst>
            </c:dLbl>
            <c:dLbl>
              <c:idx val="2"/>
              <c:layout>
                <c:manualLayout>
                  <c:x val="-0.10098572244800695"/>
                  <c:y val="-0.17463668460565879"/>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r>
                      <a:rPr lang="en-US" sz="1400" dirty="0">
                        <a:solidFill>
                          <a:srgbClr val="00B050"/>
                        </a:solidFill>
                        <a:effectLst>
                          <a:outerShdw blurRad="38100" dist="38100" dir="2700000" algn="tl">
                            <a:srgbClr val="000000">
                              <a:alpha val="43137"/>
                            </a:srgbClr>
                          </a:outerShdw>
                        </a:effectLst>
                      </a:rPr>
                      <a:t>Surface water</a:t>
                    </a:r>
                    <a:r>
                      <a:rPr lang="en-US" sz="1400" baseline="0" dirty="0">
                        <a:solidFill>
                          <a:srgbClr val="00B050"/>
                        </a:solidFill>
                        <a:effectLst>
                          <a:outerShdw blurRad="38100" dist="38100" dir="2700000" algn="tl">
                            <a:srgbClr val="000000">
                              <a:alpha val="43137"/>
                            </a:srgbClr>
                          </a:outerShdw>
                        </a:effectLst>
                      </a:rPr>
                      <a:t>; </a:t>
                    </a:r>
                    <a:br>
                      <a:rPr lang="en-US" sz="1400" baseline="0" dirty="0">
                        <a:effectLst>
                          <a:outerShdw blurRad="38100" dist="38100" dir="2700000" algn="tl">
                            <a:srgbClr val="000000">
                              <a:alpha val="43137"/>
                            </a:srgbClr>
                          </a:outerShdw>
                        </a:effectLst>
                      </a:rPr>
                    </a:br>
                    <a:fld id="{4AED2983-7FB2-4DE9-9E0F-40AE4D2B2FCA}" type="VALUE">
                      <a:rPr lang="en-US" sz="1400" b="1" baseline="0" smtClean="0">
                        <a:solidFill>
                          <a:schemeClr val="tx1"/>
                        </a:solidFill>
                        <a:effectLst>
                          <a:outerShdw blurRad="38100" dist="38100" dir="2700000" algn="tl">
                            <a:srgbClr val="000000">
                              <a:alpha val="43137"/>
                            </a:srgbClr>
                          </a:outerShdw>
                        </a:effectLst>
                      </a:rPr>
                      <a:pPr>
                        <a:defRPr sz="1400">
                          <a:solidFill>
                            <a:schemeClr val="accent1"/>
                          </a:solidFill>
                          <a:effectLst>
                            <a:outerShdw blurRad="38100" dist="38100" dir="2700000" algn="tl">
                              <a:srgbClr val="000000">
                                <a:alpha val="43137"/>
                              </a:srgbClr>
                            </a:outerShdw>
                          </a:effectLst>
                        </a:defRPr>
                      </a:pPr>
                      <a:t>[ЗНАЧЕНИЕ]</a:t>
                    </a:fld>
                    <a:endParaRPr lang="en-US" sz="1400" baseline="0" dirty="0">
                      <a:effectLst>
                        <a:outerShdw blurRad="38100" dist="38100" dir="2700000" algn="tl">
                          <a:srgbClr val="000000">
                            <a:alpha val="43137"/>
                          </a:srgbClr>
                        </a:outerShdw>
                      </a:effectLst>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5627442772352315"/>
                      <c:h val="0.19239628175431508"/>
                    </c:manualLayout>
                  </c15:layout>
                  <c15:dlblFieldTable/>
                  <c15:showDataLabelsRange val="0"/>
                </c:ext>
                <c:ext xmlns:c16="http://schemas.microsoft.com/office/drawing/2014/chart" uri="{C3380CC4-5D6E-409C-BE32-E72D297353CC}">
                  <c16:uniqueId val="{00000005-3D1C-4DDA-8934-2C4BF51044F0}"/>
                </c:ext>
              </c:extLst>
            </c:dLbl>
            <c:dLbl>
              <c:idx val="3"/>
              <c:layout>
                <c:manualLayout>
                  <c:x val="-0.24281421214278226"/>
                  <c:y val="9.6386475843725145E-2"/>
                </c:manualLayout>
              </c:layout>
              <c:tx>
                <c:rich>
                  <a:bodyPr rot="0" spcFirstLastPara="1" vertOverflow="clip" horzOverflow="clip" vert="horz" wrap="square" lIns="38100" tIns="19050" rIns="38100" bIns="19050" anchor="ctr" anchorCtr="0">
                    <a:spAutoFit/>
                  </a:bodyPr>
                  <a:lstStyle/>
                  <a:p>
                    <a:pPr algn="ctr" rtl="0">
                      <a:defRPr lang="uk-UA" sz="1400" b="0" i="0" u="none" strike="noStrike" kern="1200" baseline="0">
                        <a:solidFill>
                          <a:schemeClr val="bg1">
                            <a:lumMod val="50000"/>
                          </a:schemeClr>
                        </a:solidFill>
                        <a:effectLst>
                          <a:outerShdw blurRad="38100" dist="38100" dir="2700000" algn="tl">
                            <a:srgbClr val="000000">
                              <a:alpha val="43137"/>
                            </a:srgbClr>
                          </a:outerShdw>
                        </a:effectLst>
                        <a:latin typeface="+mn-lt"/>
                        <a:ea typeface="+mn-ea"/>
                        <a:cs typeface="+mn-cs"/>
                      </a:defRPr>
                    </a:pPr>
                    <a:r>
                      <a:rPr lang="en-US" sz="1400" b="0" i="0" u="none" strike="noStrike" kern="1200" baseline="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t>Underground brackish water; </a:t>
                    </a:r>
                    <a:br>
                      <a:rPr lang="en-US" sz="1400" b="0" i="0" u="none" strike="noStrike" kern="1200" baseline="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rPr>
                    </a:br>
                    <a:fld id="{995DE6C4-AF70-4CB1-95BA-24D6634E0F3C}" type="VALUE">
                      <a:rPr lang="en-US" sz="1400" b="1" i="0" u="none" strike="noStrike" kern="1200" baseline="0" smtClean="0">
                        <a:solidFill>
                          <a:schemeClr val="tx1"/>
                        </a:solidFill>
                        <a:effectLst>
                          <a:outerShdw blurRad="38100" dist="38100" dir="2700000" algn="tl">
                            <a:srgbClr val="000000">
                              <a:alpha val="43137"/>
                            </a:srgbClr>
                          </a:outerShdw>
                        </a:effectLst>
                        <a:latin typeface="+mn-lt"/>
                        <a:ea typeface="+mn-ea"/>
                        <a:cs typeface="+mn-cs"/>
                      </a:rPr>
                      <a:pPr algn="ctr" rtl="0">
                        <a:defRPr lang="uk-UA" sz="1400">
                          <a:solidFill>
                            <a:schemeClr val="bg1">
                              <a:lumMod val="50000"/>
                            </a:schemeClr>
                          </a:solidFill>
                          <a:effectLst>
                            <a:outerShdw blurRad="38100" dist="38100" dir="2700000" algn="tl">
                              <a:srgbClr val="000000">
                                <a:alpha val="43137"/>
                              </a:srgbClr>
                            </a:outerShdw>
                          </a:effectLst>
                        </a:defRPr>
                      </a:pPr>
                      <a:t>[ЗНАЧЕНИЕ]</a:t>
                    </a:fld>
                    <a:endParaRPr lang="en-US" sz="1400" b="0" i="0" u="none" strike="noStrike" kern="1200" baseline="0" dirty="0">
                      <a:solidFill>
                        <a:schemeClr val="accent4">
                          <a:lumMod val="60000"/>
                          <a:lumOff val="40000"/>
                        </a:schemeClr>
                      </a:solidFill>
                      <a:effectLst>
                        <a:outerShdw blurRad="38100" dist="38100" dir="2700000" algn="tl">
                          <a:srgbClr val="000000">
                            <a:alpha val="43137"/>
                          </a:srgbClr>
                        </a:outerShdw>
                      </a:effectLst>
                      <a:latin typeface="+mn-lt"/>
                      <a:ea typeface="+mn-ea"/>
                      <a:cs typeface="+mn-cs"/>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0">
                  <a:spAutoFit/>
                </a:bodyPr>
                <a:lstStyle/>
                <a:p>
                  <a:pPr algn="ctr" rtl="0">
                    <a:defRPr lang="uk-UA" sz="1400" b="0" i="0" u="none" strike="noStrike" kern="1200" baseline="0">
                      <a:solidFill>
                        <a:schemeClr val="bg1">
                          <a:lumMod val="50000"/>
                        </a:schemeClr>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D1C-4DDA-8934-2C4BF51044F0}"/>
                </c:ext>
              </c:extLst>
            </c:dLbl>
            <c:dLbl>
              <c:idx val="4"/>
              <c:layout>
                <c:manualLayout>
                  <c:x val="-6.1328477726272389E-2"/>
                  <c:y val="-0.14820973070306653"/>
                </c:manualLayout>
              </c:layout>
              <c:tx>
                <c:rich>
                  <a:bodyPr rot="0" spcFirstLastPara="1" vertOverflow="clip" horzOverflow="clip" vert="horz" wrap="square" lIns="38100" tIns="19050" rIns="38100" bIns="19050" anchor="ctr" anchorCtr="0">
                    <a:spAutoFit/>
                  </a:bodyPr>
                  <a:lstStyle/>
                  <a:p>
                    <a:pPr algn="ctr" rtl="0">
                      <a:defRPr lang="ru-RU" sz="1400" b="0" i="0" u="none" strike="noStrike" kern="1200" baseline="0">
                        <a:solidFill>
                          <a:srgbClr val="0070C0"/>
                        </a:solidFill>
                        <a:effectLst>
                          <a:outerShdw blurRad="38100" dist="38100" dir="2700000" algn="tl">
                            <a:srgbClr val="000000">
                              <a:alpha val="43137"/>
                            </a:srgbClr>
                          </a:outerShdw>
                        </a:effectLst>
                        <a:latin typeface="+mn-lt"/>
                        <a:ea typeface="+mn-ea"/>
                        <a:cs typeface="+mn-cs"/>
                      </a:defRPr>
                    </a:pPr>
                    <a:r>
                      <a:rPr lang="en-US" sz="1400" b="0" i="0" u="none" strike="noStrike" kern="1200" baseline="0" dirty="0">
                        <a:solidFill>
                          <a:srgbClr val="00B0F0"/>
                        </a:solidFill>
                        <a:effectLst>
                          <a:outerShdw blurRad="38100" dist="38100" dir="2700000" algn="tl">
                            <a:srgbClr val="000000">
                              <a:alpha val="43137"/>
                            </a:srgbClr>
                          </a:outerShdw>
                        </a:effectLst>
                        <a:latin typeface="+mn-lt"/>
                        <a:ea typeface="+mn-ea"/>
                        <a:cs typeface="+mn-cs"/>
                      </a:rPr>
                      <a:t>Soil moisture, atmospheric water, salt water and brines;</a:t>
                    </a:r>
                    <a:r>
                      <a:rPr lang="en-US" sz="1400" b="0" i="0" u="none" strike="noStrike" kern="1200" baseline="0" dirty="0">
                        <a:solidFill>
                          <a:srgbClr val="0070C0"/>
                        </a:solidFill>
                        <a:effectLst>
                          <a:outerShdw blurRad="38100" dist="38100" dir="2700000" algn="tl">
                            <a:srgbClr val="000000">
                              <a:alpha val="43137"/>
                            </a:srgbClr>
                          </a:outerShdw>
                        </a:effectLst>
                        <a:latin typeface="+mn-lt"/>
                        <a:ea typeface="+mn-ea"/>
                        <a:cs typeface="+mn-cs"/>
                      </a:rPr>
                      <a:t> </a:t>
                    </a:r>
                    <a:br>
                      <a:rPr lang="en-US" sz="1400" b="0" i="0" u="none" strike="noStrike" kern="1200" baseline="0" dirty="0">
                        <a:solidFill>
                          <a:srgbClr val="0070C0"/>
                        </a:solidFill>
                        <a:effectLst>
                          <a:outerShdw blurRad="38100" dist="38100" dir="2700000" algn="tl">
                            <a:srgbClr val="000000">
                              <a:alpha val="43137"/>
                            </a:srgbClr>
                          </a:outerShdw>
                        </a:effectLst>
                        <a:latin typeface="+mn-lt"/>
                        <a:ea typeface="+mn-ea"/>
                        <a:cs typeface="+mn-cs"/>
                      </a:rPr>
                    </a:br>
                    <a:fld id="{7BA811F0-078F-4C2A-BE67-BA79A53F5281}" type="VALUE">
                      <a:rPr lang="en-US" sz="1400" b="1" i="0" u="none" strike="noStrike" kern="1200" baseline="0" smtClean="0">
                        <a:solidFill>
                          <a:schemeClr val="tx1"/>
                        </a:solidFill>
                        <a:effectLst>
                          <a:outerShdw blurRad="38100" dist="38100" dir="2700000" algn="tl">
                            <a:srgbClr val="000000">
                              <a:alpha val="43137"/>
                            </a:srgbClr>
                          </a:outerShdw>
                        </a:effectLst>
                        <a:latin typeface="+mn-lt"/>
                        <a:ea typeface="+mn-ea"/>
                        <a:cs typeface="+mn-cs"/>
                      </a:rPr>
                      <a:pPr algn="ctr" rtl="0">
                        <a:defRPr lang="ru-RU" sz="1400">
                          <a:solidFill>
                            <a:srgbClr val="0070C0"/>
                          </a:solidFill>
                          <a:effectLst>
                            <a:outerShdw blurRad="38100" dist="38100" dir="2700000" algn="tl">
                              <a:srgbClr val="000000">
                                <a:alpha val="43137"/>
                              </a:srgbClr>
                            </a:outerShdw>
                          </a:effectLst>
                        </a:defRPr>
                      </a:pPr>
                      <a:t>[ЗНАЧЕНИЕ]</a:t>
                    </a:fld>
                    <a:endParaRPr lang="en-US" sz="1400" b="0" i="0" u="none" strike="noStrike" kern="1200" baseline="0" dirty="0">
                      <a:solidFill>
                        <a:srgbClr val="0070C0"/>
                      </a:solidFill>
                      <a:effectLst>
                        <a:outerShdw blurRad="38100" dist="38100" dir="2700000" algn="tl">
                          <a:srgbClr val="000000">
                            <a:alpha val="43137"/>
                          </a:srgbClr>
                        </a:outerShdw>
                      </a:effectLst>
                      <a:latin typeface="+mn-lt"/>
                      <a:ea typeface="+mn-ea"/>
                      <a:cs typeface="+mn-cs"/>
                    </a:endParaRPr>
                  </a:p>
                </c:rich>
              </c:tx>
              <c:spPr>
                <a:solidFill>
                  <a:schemeClr val="lt1">
                    <a:alpha val="90000"/>
                  </a:schemeClr>
                </a:solidFill>
                <a:ln w="12700" cap="flat" cmpd="sng" algn="ctr">
                  <a:noFill/>
                  <a:roun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0">
                  <a:spAutoFit/>
                </a:bodyPr>
                <a:lstStyle/>
                <a:p>
                  <a:pPr algn="ctr" rtl="0">
                    <a:defRPr lang="ru-RU" sz="1400" b="0" i="0" u="none" strike="noStrike" kern="1200" baseline="0">
                      <a:solidFill>
                        <a:srgbClr val="0070C0"/>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42529048943198444"/>
                      <c:h val="0.18856881831491279"/>
                    </c:manualLayout>
                  </c15:layout>
                  <c15:dlblFieldTable/>
                  <c15:showDataLabelsRange val="0"/>
                </c:ext>
                <c:ext xmlns:c16="http://schemas.microsoft.com/office/drawing/2014/chart" uri="{C3380CC4-5D6E-409C-BE32-E72D297353CC}">
                  <c16:uniqueId val="{00000009-3D1C-4DDA-8934-2C4BF51044F0}"/>
                </c:ext>
              </c:extLst>
            </c:dLbl>
            <c:spPr>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1"/>
                    </a:solidFill>
                    <a:effectLst/>
                    <a:latin typeface="+mn-lt"/>
                    <a:ea typeface="+mn-ea"/>
                    <a:cs typeface="+mn-cs"/>
                  </a:defRPr>
                </a:pPr>
                <a:endParaRPr lang="ru-RU"/>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Лист1!$B$10:$B$14</c:f>
              <c:strCache>
                <c:ptCount val="5"/>
                <c:pt idx="0">
                  <c:v>Біотичні води</c:v>
                </c:pt>
                <c:pt idx="1">
                  <c:v>Підземні води</c:v>
                </c:pt>
                <c:pt idx="2">
                  <c:v>Поверхневі води</c:v>
                </c:pt>
                <c:pt idx="3">
                  <c:v>Підземні солонуваті води</c:v>
                </c:pt>
                <c:pt idx="4">
                  <c:v>Грунтова волога, атмосферні води, солоні води та розсоли</c:v>
                </c:pt>
              </c:strCache>
            </c:strRef>
          </c:cat>
          <c:val>
            <c:numRef>
              <c:f>Лист1!$C$10:$C$14</c:f>
              <c:numCache>
                <c:formatCode>General</c:formatCode>
                <c:ptCount val="5"/>
                <c:pt idx="0">
                  <c:v>6.8</c:v>
                </c:pt>
                <c:pt idx="1">
                  <c:v>19.18</c:v>
                </c:pt>
                <c:pt idx="2">
                  <c:v>81.34</c:v>
                </c:pt>
                <c:pt idx="3">
                  <c:v>1.65</c:v>
                </c:pt>
                <c:pt idx="4">
                  <c:v>0.89</c:v>
                </c:pt>
              </c:numCache>
            </c:numRef>
          </c:val>
          <c:extLst>
            <c:ext xmlns:c16="http://schemas.microsoft.com/office/drawing/2014/chart" uri="{C3380CC4-5D6E-409C-BE32-E72D297353CC}">
              <c16:uniqueId val="{0000000A-3D1C-4DDA-8934-2C4BF51044F0}"/>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CBCA2-656A-4630-93AF-CF35E803BC2D}" type="datetimeFigureOut">
              <a:rPr lang="uk-UA" smtClean="0"/>
              <a:t>06.06.2024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D01B7-7A9B-4C0C-BC29-D513ECF120B8}" type="slidenum">
              <a:rPr lang="uk-UA" smtClean="0"/>
              <a:t>‹#›</a:t>
            </a:fld>
            <a:endParaRPr lang="uk-UA"/>
          </a:p>
        </p:txBody>
      </p:sp>
    </p:spTree>
    <p:extLst>
      <p:ext uri="{BB962C8B-B14F-4D97-AF65-F5344CB8AC3E}">
        <p14:creationId xmlns:p14="http://schemas.microsoft.com/office/powerpoint/2010/main" val="173340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9B4DE96-7FB7-834F-AFD8-2DB5228821EF}"/>
              </a:ext>
            </a:extLst>
          </p:cNvPr>
          <p:cNvPicPr>
            <a:picLocks noChangeAspect="1"/>
          </p:cNvPicPr>
          <p:nvPr userDrawn="1"/>
        </p:nvPicPr>
        <p:blipFill>
          <a:blip r:embed="rId2"/>
          <a:srcRect/>
          <a:stretch/>
        </p:blipFill>
        <p:spPr>
          <a:xfrm>
            <a:off x="4230" y="0"/>
            <a:ext cx="12183539" cy="6858000"/>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5" y="1509350"/>
            <a:ext cx="4696830" cy="2121356"/>
          </a:xfrm>
        </p:spPr>
        <p:txBody>
          <a:bodyPr lIns="0" tIns="0" rIns="0" bIns="0" anchor="t">
            <a:noAutofit/>
          </a:bodyPr>
          <a:lstStyle>
            <a:lvl1pPr>
              <a:defRPr sz="5200">
                <a:solidFill>
                  <a:srgbClr val="484445"/>
                </a:solidFill>
              </a:defRPr>
            </a:lvl1pPr>
          </a:lstStyle>
          <a:p>
            <a:r>
              <a:rPr lang="fr-FR" dirty="0"/>
              <a:t>Place </a:t>
            </a:r>
            <a:r>
              <a:rPr lang="fr-FR" dirty="0" err="1"/>
              <a:t>partner</a:t>
            </a:r>
            <a:r>
              <a:rPr lang="fr-FR" dirty="0"/>
              <a:t> </a:t>
            </a:r>
            <a:r>
              <a:rPr lang="fr-FR" dirty="0" err="1"/>
              <a:t>event</a:t>
            </a:r>
            <a:r>
              <a:rPr lang="fr-FR" dirty="0"/>
              <a:t> </a:t>
            </a:r>
            <a:r>
              <a:rPr lang="fr-FR" dirty="0" err="1"/>
              <a:t>title</a:t>
            </a:r>
            <a:r>
              <a:rPr lang="fr-FR" dirty="0"/>
              <a:t> </a:t>
            </a:r>
            <a:br>
              <a:rPr lang="fr-FR" dirty="0"/>
            </a:br>
            <a:r>
              <a:rPr lang="fr-FR" dirty="0"/>
              <a:t>right </a:t>
            </a:r>
            <a:r>
              <a:rPr lang="fr-FR" dirty="0" err="1"/>
              <a:t>here</a:t>
            </a:r>
            <a:endParaRPr lang="fr-FR" dirty="0"/>
          </a:p>
        </p:txBody>
      </p:sp>
    </p:spTree>
    <p:extLst>
      <p:ext uri="{BB962C8B-B14F-4D97-AF65-F5344CB8AC3E}">
        <p14:creationId xmlns:p14="http://schemas.microsoft.com/office/powerpoint/2010/main" val="406263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3480C8-17B5-5D46-AD49-6F180A09E142}"/>
              </a:ext>
            </a:extLst>
          </p:cNvPr>
          <p:cNvPicPr>
            <a:picLocks noChangeAspect="1"/>
          </p:cNvPicPr>
          <p:nvPr userDrawn="1"/>
        </p:nvPicPr>
        <p:blipFill>
          <a:blip r:embed="rId2"/>
          <a:stretch>
            <a:fillRect/>
          </a:stretch>
        </p:blipFill>
        <p:spPr>
          <a:xfrm>
            <a:off x="3174" y="1785"/>
            <a:ext cx="12185651" cy="6854429"/>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4" y="509174"/>
            <a:ext cx="7090775" cy="1632777"/>
          </a:xfrm>
        </p:spPr>
        <p:txBody>
          <a:bodyPr lIns="0" tIns="0" rIns="0" bIns="0" anchor="t">
            <a:noAutofit/>
          </a:bodyPr>
          <a:lstStyle>
            <a:lvl1pPr>
              <a:defRPr sz="5200">
                <a:solidFill>
                  <a:srgbClr val="221E1F"/>
                </a:solidFill>
              </a:defRPr>
            </a:lvl1pPr>
          </a:lstStyle>
          <a:p>
            <a:r>
              <a:rPr lang="fr-FR"/>
              <a:t>Place </a:t>
            </a:r>
            <a:r>
              <a:rPr lang="fr-FR" err="1"/>
              <a:t>title</a:t>
            </a:r>
            <a:r>
              <a:rPr lang="fr-FR"/>
              <a:t> </a:t>
            </a:r>
            <a:r>
              <a:rPr lang="fr-FR" err="1"/>
              <a:t>here</a:t>
            </a:r>
            <a:endParaRPr lang="fr-FR"/>
          </a:p>
        </p:txBody>
      </p:sp>
    </p:spTree>
    <p:extLst>
      <p:ext uri="{BB962C8B-B14F-4D97-AF65-F5344CB8AC3E}">
        <p14:creationId xmlns:p14="http://schemas.microsoft.com/office/powerpoint/2010/main" val="201308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3_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3480C8-17B5-5D46-AD49-6F180A09E142}"/>
              </a:ext>
            </a:extLst>
          </p:cNvPr>
          <p:cNvPicPr>
            <a:picLocks noChangeAspect="1"/>
          </p:cNvPicPr>
          <p:nvPr userDrawn="1"/>
        </p:nvPicPr>
        <p:blipFill>
          <a:blip r:embed="rId2"/>
          <a:stretch>
            <a:fillRect/>
          </a:stretch>
        </p:blipFill>
        <p:spPr>
          <a:xfrm>
            <a:off x="3174" y="1785"/>
            <a:ext cx="12185651" cy="6854429"/>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4" y="509174"/>
            <a:ext cx="7090775" cy="1632777"/>
          </a:xfrm>
        </p:spPr>
        <p:txBody>
          <a:bodyPr lIns="0" tIns="0" rIns="0" bIns="0" anchor="t">
            <a:noAutofit/>
          </a:bodyPr>
          <a:lstStyle>
            <a:lvl1pPr>
              <a:defRPr sz="5200">
                <a:solidFill>
                  <a:srgbClr val="221E1F"/>
                </a:solidFill>
              </a:defRPr>
            </a:lvl1pPr>
          </a:lstStyle>
          <a:p>
            <a:r>
              <a:rPr lang="fr-FR"/>
              <a:t>Place </a:t>
            </a:r>
            <a:r>
              <a:rPr lang="fr-FR" err="1"/>
              <a:t>title</a:t>
            </a:r>
            <a:r>
              <a:rPr lang="fr-FR"/>
              <a:t> </a:t>
            </a:r>
            <a:r>
              <a:rPr lang="fr-FR" err="1"/>
              <a:t>here</a:t>
            </a:r>
            <a:endParaRPr lang="fr-FR"/>
          </a:p>
        </p:txBody>
      </p:sp>
    </p:spTree>
    <p:extLst>
      <p:ext uri="{BB962C8B-B14F-4D97-AF65-F5344CB8AC3E}">
        <p14:creationId xmlns:p14="http://schemas.microsoft.com/office/powerpoint/2010/main" val="112179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3480C8-17B5-5D46-AD49-6F180A09E142}"/>
              </a:ext>
            </a:extLst>
          </p:cNvPr>
          <p:cNvPicPr>
            <a:picLocks noChangeAspect="1"/>
          </p:cNvPicPr>
          <p:nvPr userDrawn="1"/>
        </p:nvPicPr>
        <p:blipFill>
          <a:blip r:embed="rId2"/>
          <a:stretch>
            <a:fillRect/>
          </a:stretch>
        </p:blipFill>
        <p:spPr>
          <a:xfrm>
            <a:off x="3174" y="1785"/>
            <a:ext cx="12185651" cy="6854429"/>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4" y="509174"/>
            <a:ext cx="7090775" cy="1632777"/>
          </a:xfrm>
        </p:spPr>
        <p:txBody>
          <a:bodyPr lIns="0" tIns="0" rIns="0" bIns="0" anchor="t">
            <a:noAutofit/>
          </a:bodyPr>
          <a:lstStyle>
            <a:lvl1pPr>
              <a:defRPr sz="5200">
                <a:solidFill>
                  <a:srgbClr val="221E1F"/>
                </a:solidFill>
              </a:defRPr>
            </a:lvl1pPr>
          </a:lstStyle>
          <a:p>
            <a:r>
              <a:rPr lang="fr-FR"/>
              <a:t>Place </a:t>
            </a:r>
            <a:r>
              <a:rPr lang="fr-FR" err="1"/>
              <a:t>title</a:t>
            </a:r>
            <a:r>
              <a:rPr lang="fr-FR"/>
              <a:t> </a:t>
            </a:r>
            <a:r>
              <a:rPr lang="fr-FR" err="1"/>
              <a:t>here</a:t>
            </a:r>
            <a:endParaRPr lang="fr-FR"/>
          </a:p>
        </p:txBody>
      </p:sp>
    </p:spTree>
    <p:extLst>
      <p:ext uri="{BB962C8B-B14F-4D97-AF65-F5344CB8AC3E}">
        <p14:creationId xmlns:p14="http://schemas.microsoft.com/office/powerpoint/2010/main" val="155934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5_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3480C8-17B5-5D46-AD49-6F180A09E142}"/>
              </a:ext>
            </a:extLst>
          </p:cNvPr>
          <p:cNvPicPr>
            <a:picLocks noChangeAspect="1"/>
          </p:cNvPicPr>
          <p:nvPr userDrawn="1"/>
        </p:nvPicPr>
        <p:blipFill>
          <a:blip r:embed="rId2"/>
          <a:stretch>
            <a:fillRect/>
          </a:stretch>
        </p:blipFill>
        <p:spPr>
          <a:xfrm>
            <a:off x="3174" y="1785"/>
            <a:ext cx="12185651" cy="6854428"/>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4" y="509174"/>
            <a:ext cx="7090775" cy="1632777"/>
          </a:xfrm>
        </p:spPr>
        <p:txBody>
          <a:bodyPr lIns="0" tIns="0" rIns="0" bIns="0" anchor="t">
            <a:noAutofit/>
          </a:bodyPr>
          <a:lstStyle>
            <a:lvl1pPr>
              <a:defRPr sz="5200">
                <a:solidFill>
                  <a:srgbClr val="221E1F"/>
                </a:solidFill>
              </a:defRPr>
            </a:lvl1pPr>
          </a:lstStyle>
          <a:p>
            <a:r>
              <a:rPr lang="fr-FR"/>
              <a:t>Place </a:t>
            </a:r>
            <a:r>
              <a:rPr lang="fr-FR" err="1"/>
              <a:t>title</a:t>
            </a:r>
            <a:r>
              <a:rPr lang="fr-FR"/>
              <a:t> </a:t>
            </a:r>
            <a:r>
              <a:rPr lang="fr-FR" err="1"/>
              <a:t>here</a:t>
            </a:r>
            <a:endParaRPr lang="fr-FR"/>
          </a:p>
        </p:txBody>
      </p:sp>
    </p:spTree>
    <p:extLst>
      <p:ext uri="{BB962C8B-B14F-4D97-AF65-F5344CB8AC3E}">
        <p14:creationId xmlns:p14="http://schemas.microsoft.com/office/powerpoint/2010/main" val="24285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_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3480C8-17B5-5D46-AD49-6F180A09E142}"/>
              </a:ext>
            </a:extLst>
          </p:cNvPr>
          <p:cNvPicPr>
            <a:picLocks noChangeAspect="1"/>
          </p:cNvPicPr>
          <p:nvPr userDrawn="1"/>
        </p:nvPicPr>
        <p:blipFill>
          <a:blip r:embed="rId2"/>
          <a:stretch>
            <a:fillRect/>
          </a:stretch>
        </p:blipFill>
        <p:spPr>
          <a:xfrm>
            <a:off x="3174" y="1785"/>
            <a:ext cx="12185651" cy="6854428"/>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4" y="509174"/>
            <a:ext cx="7090775" cy="1632777"/>
          </a:xfrm>
        </p:spPr>
        <p:txBody>
          <a:bodyPr lIns="0" tIns="0" rIns="0" bIns="0" anchor="t">
            <a:noAutofit/>
          </a:bodyPr>
          <a:lstStyle>
            <a:lvl1pPr>
              <a:defRPr sz="5200">
                <a:solidFill>
                  <a:srgbClr val="221E1F"/>
                </a:solidFill>
              </a:defRPr>
            </a:lvl1pPr>
          </a:lstStyle>
          <a:p>
            <a:r>
              <a:rPr lang="fr-FR"/>
              <a:t>Place </a:t>
            </a:r>
            <a:r>
              <a:rPr lang="fr-FR" err="1"/>
              <a:t>title</a:t>
            </a:r>
            <a:r>
              <a:rPr lang="fr-FR"/>
              <a:t> </a:t>
            </a:r>
            <a:r>
              <a:rPr lang="fr-FR" err="1"/>
              <a:t>here</a:t>
            </a:r>
            <a:endParaRPr lang="fr-FR"/>
          </a:p>
        </p:txBody>
      </p:sp>
    </p:spTree>
    <p:extLst>
      <p:ext uri="{BB962C8B-B14F-4D97-AF65-F5344CB8AC3E}">
        <p14:creationId xmlns:p14="http://schemas.microsoft.com/office/powerpoint/2010/main" val="251415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3480C8-17B5-5D46-AD49-6F180A09E142}"/>
              </a:ext>
            </a:extLst>
          </p:cNvPr>
          <p:cNvPicPr>
            <a:picLocks noChangeAspect="1"/>
          </p:cNvPicPr>
          <p:nvPr userDrawn="1"/>
        </p:nvPicPr>
        <p:blipFill>
          <a:blip r:embed="rId2"/>
          <a:stretch>
            <a:fillRect/>
          </a:stretch>
        </p:blipFill>
        <p:spPr>
          <a:xfrm>
            <a:off x="3174" y="1785"/>
            <a:ext cx="12185651" cy="6854428"/>
          </a:xfrm>
          <a:prstGeom prst="rect">
            <a:avLst/>
          </a:prstGeom>
        </p:spPr>
      </p:pic>
      <p:sp>
        <p:nvSpPr>
          <p:cNvPr id="2" name="Titre 1">
            <a:extLst>
              <a:ext uri="{FF2B5EF4-FFF2-40B4-BE49-F238E27FC236}">
                <a16:creationId xmlns:a16="http://schemas.microsoft.com/office/drawing/2014/main" id="{EEABC341-2964-424E-B4D9-43C255CAE723}"/>
              </a:ext>
            </a:extLst>
          </p:cNvPr>
          <p:cNvSpPr>
            <a:spLocks noGrp="1"/>
          </p:cNvSpPr>
          <p:nvPr>
            <p:ph type="title" hasCustomPrompt="1"/>
          </p:nvPr>
        </p:nvSpPr>
        <p:spPr>
          <a:xfrm>
            <a:off x="493734" y="509174"/>
            <a:ext cx="7090775" cy="1632777"/>
          </a:xfrm>
        </p:spPr>
        <p:txBody>
          <a:bodyPr lIns="0" tIns="0" rIns="0" bIns="0" anchor="t">
            <a:noAutofit/>
          </a:bodyPr>
          <a:lstStyle>
            <a:lvl1pPr>
              <a:defRPr sz="5200">
                <a:solidFill>
                  <a:srgbClr val="221E1F"/>
                </a:solidFill>
              </a:defRPr>
            </a:lvl1pPr>
          </a:lstStyle>
          <a:p>
            <a:r>
              <a:rPr lang="fr-FR"/>
              <a:t>Place </a:t>
            </a:r>
            <a:r>
              <a:rPr lang="fr-FR" err="1"/>
              <a:t>title</a:t>
            </a:r>
            <a:r>
              <a:rPr lang="fr-FR"/>
              <a:t> </a:t>
            </a:r>
            <a:r>
              <a:rPr lang="fr-FR" err="1"/>
              <a:t>here</a:t>
            </a:r>
            <a:endParaRPr lang="fr-FR"/>
          </a:p>
        </p:txBody>
      </p:sp>
    </p:spTree>
    <p:extLst>
      <p:ext uri="{BB962C8B-B14F-4D97-AF65-F5344CB8AC3E}">
        <p14:creationId xmlns:p14="http://schemas.microsoft.com/office/powerpoint/2010/main" val="186452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22D313-6787-9945-984B-4CA45131A1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0F4927A-D18A-F14B-BEFB-64AFCDD78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23147233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0E786278-7FB8-594E-99FD-7A23D8C9A34C}"/>
              </a:ext>
            </a:extLst>
          </p:cNvPr>
          <p:cNvSpPr>
            <a:spLocks noGrp="1"/>
          </p:cNvSpPr>
          <p:nvPr>
            <p:ph type="title"/>
          </p:nvPr>
        </p:nvSpPr>
        <p:spPr/>
        <p:txBody>
          <a:bodyPr/>
          <a:lstStyle/>
          <a:p>
            <a:r>
              <a:rPr lang="pl-PL" dirty="0"/>
              <a:t>BE WATER</a:t>
            </a:r>
            <a:br>
              <a:rPr lang="pl-PL" dirty="0"/>
            </a:br>
            <a:r>
              <a:rPr lang="pl-PL" dirty="0" err="1"/>
              <a:t>our</a:t>
            </a:r>
            <a:r>
              <a:rPr lang="pl-PL" dirty="0"/>
              <a:t> </a:t>
            </a:r>
            <a:r>
              <a:rPr lang="pl-PL" dirty="0" err="1"/>
              <a:t>friends</a:t>
            </a:r>
            <a:r>
              <a:rPr lang="pl-PL" dirty="0"/>
              <a:t>!</a:t>
            </a:r>
            <a:endParaRPr lang="fr-FR" dirty="0"/>
          </a:p>
        </p:txBody>
      </p:sp>
      <p:sp>
        <p:nvSpPr>
          <p:cNvPr id="6" name="Titre 1">
            <a:extLst>
              <a:ext uri="{FF2B5EF4-FFF2-40B4-BE49-F238E27FC236}">
                <a16:creationId xmlns:a16="http://schemas.microsoft.com/office/drawing/2014/main" id="{89E3CABD-7FA1-D54F-BA7F-3B087D9668F0}"/>
              </a:ext>
            </a:extLst>
          </p:cNvPr>
          <p:cNvSpPr txBox="1">
            <a:spLocks/>
          </p:cNvSpPr>
          <p:nvPr/>
        </p:nvSpPr>
        <p:spPr>
          <a:xfrm>
            <a:off x="556488" y="3944466"/>
            <a:ext cx="4696830" cy="34066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200" b="1" kern="1200">
                <a:solidFill>
                  <a:srgbClr val="484445"/>
                </a:solidFill>
                <a:latin typeface="Arial" panose="020B0604020202020204" pitchFamily="34" charset="0"/>
                <a:ea typeface="+mj-ea"/>
                <a:cs typeface="Arial" panose="020B0604020202020204" pitchFamily="34" charset="0"/>
              </a:defRPr>
            </a:lvl1pPr>
          </a:lstStyle>
          <a:p>
            <a:r>
              <a:rPr lang="pl-PL" sz="2400" b="0" dirty="0" err="1">
                <a:solidFill>
                  <a:srgbClr val="65A342"/>
                </a:solidFill>
              </a:rPr>
              <a:t>Huelva</a:t>
            </a:r>
            <a:r>
              <a:rPr lang="pl-PL" sz="2400" b="0" dirty="0">
                <a:solidFill>
                  <a:srgbClr val="65A342"/>
                </a:solidFill>
              </a:rPr>
              <a:t>, </a:t>
            </a:r>
            <a:r>
              <a:rPr lang="pl-PL" sz="2400" b="0" dirty="0" err="1">
                <a:solidFill>
                  <a:srgbClr val="65A342"/>
                </a:solidFill>
              </a:rPr>
              <a:t>Spain</a:t>
            </a:r>
            <a:endParaRPr lang="fr-FR" sz="2400" b="0" dirty="0">
              <a:solidFill>
                <a:srgbClr val="65A342"/>
              </a:solidFill>
            </a:endParaRPr>
          </a:p>
        </p:txBody>
      </p:sp>
      <p:sp>
        <p:nvSpPr>
          <p:cNvPr id="7" name="Titre 1">
            <a:extLst>
              <a:ext uri="{FF2B5EF4-FFF2-40B4-BE49-F238E27FC236}">
                <a16:creationId xmlns:a16="http://schemas.microsoft.com/office/drawing/2014/main" id="{016E163F-7A64-7A43-8552-264BBDCB7B2D}"/>
              </a:ext>
            </a:extLst>
          </p:cNvPr>
          <p:cNvSpPr txBox="1">
            <a:spLocks/>
          </p:cNvSpPr>
          <p:nvPr/>
        </p:nvSpPr>
        <p:spPr>
          <a:xfrm>
            <a:off x="556488" y="4323968"/>
            <a:ext cx="4696830" cy="34066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200" b="1" kern="1200">
                <a:solidFill>
                  <a:srgbClr val="484445"/>
                </a:solidFill>
                <a:latin typeface="Arial" panose="020B0604020202020204" pitchFamily="34" charset="0"/>
                <a:ea typeface="+mj-ea"/>
                <a:cs typeface="Arial" panose="020B0604020202020204" pitchFamily="34" charset="0"/>
              </a:defRPr>
            </a:lvl1pPr>
          </a:lstStyle>
          <a:p>
            <a:r>
              <a:rPr lang="pl-PL" sz="2400" b="0" dirty="0">
                <a:solidFill>
                  <a:srgbClr val="65A342"/>
                </a:solidFill>
              </a:rPr>
              <a:t>6 </a:t>
            </a:r>
            <a:r>
              <a:rPr lang="pl-PL" sz="2400" b="0" dirty="0" err="1">
                <a:solidFill>
                  <a:srgbClr val="65A342"/>
                </a:solidFill>
              </a:rPr>
              <a:t>June</a:t>
            </a:r>
            <a:r>
              <a:rPr lang="pl-PL" sz="2400" b="0" dirty="0">
                <a:solidFill>
                  <a:srgbClr val="65A342"/>
                </a:solidFill>
              </a:rPr>
              <a:t> </a:t>
            </a:r>
            <a:r>
              <a:rPr lang="fr-FR" sz="2400" b="0" dirty="0">
                <a:solidFill>
                  <a:srgbClr val="65A342"/>
                </a:solidFill>
              </a:rPr>
              <a:t>2024</a:t>
            </a:r>
          </a:p>
        </p:txBody>
      </p:sp>
      <p:sp>
        <p:nvSpPr>
          <p:cNvPr id="4" name="Titre 13">
            <a:extLst>
              <a:ext uri="{FF2B5EF4-FFF2-40B4-BE49-F238E27FC236}">
                <a16:creationId xmlns:a16="http://schemas.microsoft.com/office/drawing/2014/main" id="{4FBB2AE0-4D96-E0BA-D222-D19BF6593899}"/>
              </a:ext>
            </a:extLst>
          </p:cNvPr>
          <p:cNvSpPr txBox="1">
            <a:spLocks/>
          </p:cNvSpPr>
          <p:nvPr/>
        </p:nvSpPr>
        <p:spPr>
          <a:xfrm>
            <a:off x="554832" y="458856"/>
            <a:ext cx="4269845" cy="9265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200" b="1" kern="1200">
                <a:solidFill>
                  <a:srgbClr val="484445"/>
                </a:solidFill>
                <a:latin typeface="Arial" panose="020B0604020202020204" pitchFamily="34" charset="0"/>
                <a:ea typeface="+mj-ea"/>
                <a:cs typeface="Arial" panose="020B0604020202020204" pitchFamily="34" charset="0"/>
              </a:defRPr>
            </a:lvl1pPr>
          </a:lstStyle>
          <a:p>
            <a:pPr>
              <a:lnSpc>
                <a:spcPct val="100000"/>
              </a:lnSpc>
            </a:pPr>
            <a:r>
              <a:rPr lang="fr-FR" sz="2400" b="0" dirty="0"/>
              <a:t>EU Green Week</a:t>
            </a:r>
          </a:p>
          <a:p>
            <a:pPr>
              <a:lnSpc>
                <a:spcPct val="100000"/>
              </a:lnSpc>
            </a:pPr>
            <a:r>
              <a:rPr lang="fr-FR" sz="2400" dirty="0">
                <a:solidFill>
                  <a:srgbClr val="65A342"/>
                </a:solidFill>
              </a:rPr>
              <a:t>PARTNER EVENT</a:t>
            </a:r>
          </a:p>
        </p:txBody>
      </p:sp>
      <p:pic>
        <p:nvPicPr>
          <p:cNvPr id="12" name="Obraz 11">
            <a:extLst>
              <a:ext uri="{FF2B5EF4-FFF2-40B4-BE49-F238E27FC236}">
                <a16:creationId xmlns:a16="http://schemas.microsoft.com/office/drawing/2014/main" id="{A9B23D35-334F-3C69-E5EA-97A1AE995C39}"/>
              </a:ext>
            </a:extLst>
          </p:cNvPr>
          <p:cNvPicPr>
            <a:picLocks noChangeAspect="1"/>
          </p:cNvPicPr>
          <p:nvPr/>
        </p:nvPicPr>
        <p:blipFill>
          <a:blip r:embed="rId3"/>
          <a:stretch>
            <a:fillRect/>
          </a:stretch>
        </p:blipFill>
        <p:spPr>
          <a:xfrm>
            <a:off x="5773210" y="5998378"/>
            <a:ext cx="645579" cy="859622"/>
          </a:xfrm>
          <a:prstGeom prst="rect">
            <a:avLst/>
          </a:prstGeom>
        </p:spPr>
      </p:pic>
      <p:pic>
        <p:nvPicPr>
          <p:cNvPr id="2050" name="Picture 2" descr="Home - HEI4S3-RM">
            <a:extLst>
              <a:ext uri="{FF2B5EF4-FFF2-40B4-BE49-F238E27FC236}">
                <a16:creationId xmlns:a16="http://schemas.microsoft.com/office/drawing/2014/main" id="{844AE5ED-E800-79C5-369B-2D94B7307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737" y="6157593"/>
            <a:ext cx="1545328" cy="428049"/>
          </a:xfrm>
          <a:prstGeom prst="rect">
            <a:avLst/>
          </a:prstGeom>
          <a:noFill/>
          <a:extLst>
            <a:ext uri="{909E8E84-426E-40DD-AFC4-6F175D3DCCD1}">
              <a14:hiddenFill xmlns:a14="http://schemas.microsoft.com/office/drawing/2010/main">
                <a:solidFill>
                  <a:srgbClr val="FFFFFF"/>
                </a:solidFill>
              </a14:hiddenFill>
            </a:ext>
          </a:extLst>
        </p:spPr>
      </p:pic>
      <p:pic>
        <p:nvPicPr>
          <p:cNvPr id="16" name="Obraz 15">
            <a:extLst>
              <a:ext uri="{FF2B5EF4-FFF2-40B4-BE49-F238E27FC236}">
                <a16:creationId xmlns:a16="http://schemas.microsoft.com/office/drawing/2014/main" id="{F901BB14-A44F-C89E-2365-B806A97E6EAB}"/>
              </a:ext>
            </a:extLst>
          </p:cNvPr>
          <p:cNvPicPr>
            <a:picLocks noChangeAspect="1"/>
          </p:cNvPicPr>
          <p:nvPr/>
        </p:nvPicPr>
        <p:blipFill>
          <a:blip r:embed="rId5"/>
          <a:stretch>
            <a:fillRect/>
          </a:stretch>
        </p:blipFill>
        <p:spPr>
          <a:xfrm>
            <a:off x="551935" y="6182229"/>
            <a:ext cx="2637910" cy="480235"/>
          </a:xfrm>
          <a:prstGeom prst="rect">
            <a:avLst/>
          </a:prstGeom>
        </p:spPr>
      </p:pic>
    </p:spTree>
    <p:extLst>
      <p:ext uri="{BB962C8B-B14F-4D97-AF65-F5344CB8AC3E}">
        <p14:creationId xmlns:p14="http://schemas.microsoft.com/office/powerpoint/2010/main" val="425735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4DFF75F-29B3-7042-A8D2-19A491F92D93}"/>
              </a:ext>
            </a:extLst>
          </p:cNvPr>
          <p:cNvSpPr>
            <a:spLocks noGrp="1"/>
          </p:cNvSpPr>
          <p:nvPr>
            <p:ph type="title"/>
          </p:nvPr>
        </p:nvSpPr>
        <p:spPr>
          <a:xfrm>
            <a:off x="493734" y="509175"/>
            <a:ext cx="9788841" cy="428050"/>
          </a:xfrm>
        </p:spPr>
        <p:txBody>
          <a:bodyPr/>
          <a:lstStyle/>
          <a:p>
            <a:r>
              <a:rPr lang="en-US" sz="2400" dirty="0"/>
              <a:t>SPECIFIC MEASURES OF THE UKRAINIAN WATER STRATEGY</a:t>
            </a:r>
            <a:br>
              <a:rPr lang="en-US" sz="2400" dirty="0"/>
            </a:br>
            <a:endParaRPr lang="fr-FR" sz="2400" dirty="0"/>
          </a:p>
        </p:txBody>
      </p:sp>
      <p:pic>
        <p:nvPicPr>
          <p:cNvPr id="2" name="Obraz 1">
            <a:extLst>
              <a:ext uri="{FF2B5EF4-FFF2-40B4-BE49-F238E27FC236}">
                <a16:creationId xmlns:a16="http://schemas.microsoft.com/office/drawing/2014/main" id="{F1862964-68B8-AFFE-0F7A-92CCCE60A946}"/>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D2A00C68-1CE0-0331-BBBB-BAA71E352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2109D3-8BA5-3F8D-C786-C6FEBC2FCBA0}"/>
              </a:ext>
            </a:extLst>
          </p:cNvPr>
          <p:cNvSpPr txBox="1"/>
          <p:nvPr/>
        </p:nvSpPr>
        <p:spPr>
          <a:xfrm>
            <a:off x="493733" y="937225"/>
            <a:ext cx="9886719" cy="5234446"/>
          </a:xfrm>
          <a:prstGeom prst="rect">
            <a:avLst/>
          </a:prstGeom>
          <a:noFill/>
        </p:spPr>
        <p:txBody>
          <a:bodyPr wrap="square">
            <a:spAutoFit/>
          </a:bodyPr>
          <a:lstStyle/>
          <a:p>
            <a:pPr marL="342900" indent="-342900" algn="just" fontAlgn="base">
              <a:lnSpc>
                <a:spcPct val="107000"/>
              </a:lnSpc>
              <a:spcAft>
                <a:spcPts val="800"/>
              </a:spcAft>
              <a:buFont typeface="+mj-lt"/>
              <a:buAutoNum type="arabicPeriod"/>
            </a:pPr>
            <a:r>
              <a:rPr lang="en-US" dirty="0">
                <a:solidFill>
                  <a:srgbClr val="000000"/>
                </a:solidFill>
                <a:latin typeface="Arial" panose="020B0604020202020204" pitchFamily="34" charset="0"/>
                <a:cs typeface="Arial" panose="020B0604020202020204" pitchFamily="34" charset="0"/>
              </a:rPr>
              <a:t>Separation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drinking and other water supplies</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Strategic reserves of ecologically clean fresh and brackish water in geological structures</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Improving and introducing regulatory criteria for physiological adequacy and environmental purity of drinking water</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Increasing the availability of high-quality drinking water to the population by arranging pump rooms based on artesian wells and springs, organizing water delivery by tanker trucks, and providing the population with inexpensive water conditioning devices using natural materials</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Creating tactical stocks of drinking water in administrative centers in case of emergencies</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engineering methods to protect and improve the quality of spring and well water</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Preservation of groundwater reserves of drinking quality by arranging underground water intakes intended for domestic and technical water supply with replenishment from surface sources</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fontAlgn="base">
              <a:lnSpc>
                <a:spcPct val="107000"/>
              </a:lnSpc>
              <a:spcAft>
                <a:spcPts val="800"/>
              </a:spcAft>
              <a:buFont typeface="+mj-lt"/>
              <a:buAutoNum type="arabicPeriod"/>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Initiating </a:t>
            </a:r>
            <a:r>
              <a:rPr lang="en-US" dirty="0">
                <a:solidFill>
                  <a:srgbClr val="000000"/>
                </a:solidFill>
                <a:latin typeface="Arial" panose="020B0604020202020204" pitchFamily="34" charset="0"/>
                <a:cs typeface="Arial" panose="020B0604020202020204" pitchFamily="34" charset="0"/>
              </a:rPr>
              <a:t>discussion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 the international community of the use of high-quality fresh water reserves in Antarctica in order for Ukraine to gain access to the quota</a:t>
            </a:r>
            <a:r>
              <a:rPr lang="uk-U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086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FFAC8-5C6E-3148-86A6-27A0A09B6783}"/>
              </a:ext>
            </a:extLst>
          </p:cNvPr>
          <p:cNvSpPr>
            <a:spLocks noGrp="1"/>
          </p:cNvSpPr>
          <p:nvPr>
            <p:ph type="title"/>
          </p:nvPr>
        </p:nvSpPr>
        <p:spPr>
          <a:xfrm>
            <a:off x="870413" y="1041436"/>
            <a:ext cx="7090775" cy="1632777"/>
          </a:xfrm>
        </p:spPr>
        <p:txBody>
          <a:bodyPr/>
          <a:lstStyle/>
          <a:p>
            <a:r>
              <a:rPr lang="en-US" sz="4000" dirty="0"/>
              <a:t>Water supply problems in Ukraine: impact of war</a:t>
            </a:r>
            <a:endParaRPr lang="fr-FR" sz="4000" dirty="0"/>
          </a:p>
        </p:txBody>
      </p:sp>
      <p:pic>
        <p:nvPicPr>
          <p:cNvPr id="4" name="Obraz 3">
            <a:extLst>
              <a:ext uri="{FF2B5EF4-FFF2-40B4-BE49-F238E27FC236}">
                <a16:creationId xmlns:a16="http://schemas.microsoft.com/office/drawing/2014/main" id="{568277CB-0664-C3A2-F289-2793E47BEF17}"/>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5" name="Picture 2" descr="Home - HEI4S3-RM">
            <a:extLst>
              <a:ext uri="{FF2B5EF4-FFF2-40B4-BE49-F238E27FC236}">
                <a16:creationId xmlns:a16="http://schemas.microsoft.com/office/drawing/2014/main" id="{BB55E86B-BAEF-F143-2718-F950FEBC7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65587AE0-30AB-8E38-2A53-D77A8F4146FF}"/>
              </a:ext>
            </a:extLst>
          </p:cNvPr>
          <p:cNvPicPr>
            <a:picLocks noChangeAspect="1"/>
          </p:cNvPicPr>
          <p:nvPr/>
        </p:nvPicPr>
        <p:blipFill rotWithShape="1">
          <a:blip r:embed="rId4"/>
          <a:srcRect t="18487" b="31573"/>
          <a:stretch/>
        </p:blipFill>
        <p:spPr>
          <a:xfrm>
            <a:off x="8806585" y="0"/>
            <a:ext cx="3385415" cy="1196197"/>
          </a:xfrm>
          <a:prstGeom prst="rect">
            <a:avLst/>
          </a:prstGeom>
        </p:spPr>
      </p:pic>
      <p:sp>
        <p:nvSpPr>
          <p:cNvPr id="7" name="TextBox 6">
            <a:extLst>
              <a:ext uri="{FF2B5EF4-FFF2-40B4-BE49-F238E27FC236}">
                <a16:creationId xmlns:a16="http://schemas.microsoft.com/office/drawing/2014/main" id="{6AED0080-A82B-144D-DDA9-273E3992E853}"/>
              </a:ext>
            </a:extLst>
          </p:cNvPr>
          <p:cNvSpPr txBox="1"/>
          <p:nvPr/>
        </p:nvSpPr>
        <p:spPr>
          <a:xfrm>
            <a:off x="4039121" y="3785239"/>
            <a:ext cx="5745997" cy="2031325"/>
          </a:xfrm>
          <a:prstGeom prst="rect">
            <a:avLst/>
          </a:prstGeom>
          <a:noFill/>
        </p:spPr>
        <p:txBody>
          <a:bodyPr wrap="none" rtlCol="0">
            <a:spAutoFit/>
          </a:bodyPr>
          <a:lstStyle/>
          <a:p>
            <a:r>
              <a:rPr lang="en-GB" b="1" i="0" dirty="0">
                <a:solidFill>
                  <a:srgbClr val="000000"/>
                </a:solidFill>
                <a:effectLst/>
                <a:highlight>
                  <a:srgbClr val="FFFFFF"/>
                </a:highlight>
                <a:latin typeface="Arial" panose="020B0604020202020204" pitchFamily="34" charset="0"/>
              </a:rPr>
              <a:t>Yevhen </a:t>
            </a:r>
            <a:r>
              <a:rPr lang="en-GB" b="1" i="0" dirty="0" err="1">
                <a:solidFill>
                  <a:srgbClr val="000000"/>
                </a:solidFill>
                <a:effectLst/>
                <a:highlight>
                  <a:srgbClr val="FFFFFF"/>
                </a:highlight>
                <a:latin typeface="Arial" panose="020B0604020202020204" pitchFamily="34" charset="0"/>
              </a:rPr>
              <a:t>Zubtsov</a:t>
            </a:r>
            <a:r>
              <a:rPr lang="en-GB" b="0" i="0" dirty="0">
                <a:solidFill>
                  <a:srgbClr val="000000"/>
                </a:solidFill>
                <a:effectLst/>
                <a:highlight>
                  <a:srgbClr val="FFFFFF"/>
                </a:highlight>
                <a:latin typeface="Arial" panose="020B0604020202020204" pitchFamily="34" charset="0"/>
              </a:rPr>
              <a:t>, PhD, </a:t>
            </a:r>
            <a:r>
              <a:rPr lang="en-US" b="0" i="0" dirty="0">
                <a:solidFill>
                  <a:srgbClr val="000000"/>
                </a:solidFill>
                <a:effectLst/>
                <a:highlight>
                  <a:srgbClr val="FFFFFF"/>
                </a:highlight>
                <a:latin typeface="Arial" panose="020B0604020202020204" pitchFamily="34" charset="0"/>
              </a:rPr>
              <a:t>Professor, </a:t>
            </a:r>
          </a:p>
          <a:p>
            <a:r>
              <a:rPr lang="en-US" b="0" i="0" dirty="0">
                <a:solidFill>
                  <a:srgbClr val="000000"/>
                </a:solidFill>
                <a:effectLst/>
                <a:highlight>
                  <a:srgbClr val="FFFFFF"/>
                </a:highlight>
                <a:latin typeface="Arial" panose="020B0604020202020204" pitchFamily="34" charset="0"/>
              </a:rPr>
              <a:t>Department of Chemical Engineering and Ecology</a:t>
            </a:r>
          </a:p>
          <a:p>
            <a:endParaRPr lang="en-US" dirty="0">
              <a:solidFill>
                <a:srgbClr val="000000"/>
              </a:solidFill>
              <a:highlight>
                <a:srgbClr val="FFFFFF"/>
              </a:highlight>
              <a:latin typeface="Arial" panose="020B0604020202020204" pitchFamily="34" charset="0"/>
            </a:endParaRPr>
          </a:p>
          <a:p>
            <a:r>
              <a:rPr lang="en-US" b="1" dirty="0">
                <a:solidFill>
                  <a:srgbClr val="000000"/>
                </a:solidFill>
                <a:highlight>
                  <a:srgbClr val="FFFFFF"/>
                </a:highlight>
                <a:latin typeface="Arial" panose="020B0604020202020204" pitchFamily="34" charset="0"/>
              </a:rPr>
              <a:t>Inna Semenenko</a:t>
            </a:r>
            <a:r>
              <a:rPr lang="en-US" dirty="0">
                <a:solidFill>
                  <a:srgbClr val="000000"/>
                </a:solidFill>
                <a:highlight>
                  <a:srgbClr val="FFFFFF"/>
                </a:highlight>
                <a:latin typeface="Arial" panose="020B0604020202020204" pitchFamily="34" charset="0"/>
              </a:rPr>
              <a:t>, Dr. Sci. Econ., Professor, </a:t>
            </a:r>
          </a:p>
          <a:p>
            <a:r>
              <a:rPr lang="en-US" dirty="0">
                <a:solidFill>
                  <a:srgbClr val="000000"/>
                </a:solidFill>
                <a:highlight>
                  <a:srgbClr val="FFFFFF"/>
                </a:highlight>
                <a:latin typeface="Arial" panose="020B0604020202020204" pitchFamily="34" charset="0"/>
              </a:rPr>
              <a:t>Department of Economics and Entrepreneurship</a:t>
            </a:r>
            <a:r>
              <a:rPr lang="en-US" dirty="0"/>
              <a:t> </a:t>
            </a:r>
          </a:p>
          <a:p>
            <a:endParaRPr lang="en-US" dirty="0">
              <a:solidFill>
                <a:srgbClr val="000000"/>
              </a:solidFill>
              <a:highlight>
                <a:srgbClr val="FFFFFF"/>
              </a:highlight>
              <a:latin typeface="Arial" panose="020B0604020202020204" pitchFamily="34" charset="0"/>
            </a:endParaRPr>
          </a:p>
          <a:p>
            <a:r>
              <a:rPr lang="en-US" b="1" dirty="0">
                <a:solidFill>
                  <a:srgbClr val="000000"/>
                </a:solidFill>
                <a:highlight>
                  <a:srgbClr val="FFFFFF"/>
                </a:highlight>
                <a:latin typeface="Arial" panose="020B0604020202020204" pitchFamily="34" charset="0"/>
              </a:rPr>
              <a:t>Volodymyr Dahl East Ukrainian National University</a:t>
            </a:r>
            <a:endParaRPr lang="uk-UA" b="1" dirty="0">
              <a:solidFill>
                <a:srgbClr val="000000"/>
              </a:solidFill>
              <a:highlight>
                <a:srgbClr val="FFFFFF"/>
              </a:highlight>
              <a:latin typeface="Arial" panose="020B0604020202020204" pitchFamily="34" charset="0"/>
            </a:endParaRPr>
          </a:p>
        </p:txBody>
      </p:sp>
    </p:spTree>
    <p:extLst>
      <p:ext uri="{BB962C8B-B14F-4D97-AF65-F5344CB8AC3E}">
        <p14:creationId xmlns:p14="http://schemas.microsoft.com/office/powerpoint/2010/main" val="377459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2EB143-A166-BA48-9DC5-823092526699}"/>
              </a:ext>
            </a:extLst>
          </p:cNvPr>
          <p:cNvSpPr>
            <a:spLocks noGrp="1"/>
          </p:cNvSpPr>
          <p:nvPr>
            <p:ph type="title"/>
          </p:nvPr>
        </p:nvSpPr>
        <p:spPr>
          <a:xfrm>
            <a:off x="493734" y="509174"/>
            <a:ext cx="7090775" cy="1055083"/>
          </a:xfrm>
        </p:spPr>
        <p:txBody>
          <a:bodyPr/>
          <a:lstStyle/>
          <a:p>
            <a:r>
              <a:rPr lang="en-US" sz="2400" dirty="0"/>
              <a:t>AVAILABLE WATER RESOURCES OF UKRAINE (EXCLUDING SEA WATER)</a:t>
            </a:r>
            <a:br>
              <a:rPr lang="en-US" sz="2400" dirty="0"/>
            </a:br>
            <a:r>
              <a:rPr lang="en-US" sz="1400" dirty="0"/>
              <a:t>Based on the data of Yakovlev V.V.</a:t>
            </a:r>
            <a:br>
              <a:rPr lang="en-US" sz="2400" dirty="0"/>
            </a:br>
            <a:endParaRPr lang="fr-FR" sz="2400" dirty="0"/>
          </a:p>
        </p:txBody>
      </p:sp>
      <p:pic>
        <p:nvPicPr>
          <p:cNvPr id="2" name="Obraz 1">
            <a:extLst>
              <a:ext uri="{FF2B5EF4-FFF2-40B4-BE49-F238E27FC236}">
                <a16:creationId xmlns:a16="http://schemas.microsoft.com/office/drawing/2014/main" id="{2F157C65-8DB6-3890-776B-3E07D019DE87}"/>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85BCB53F-497C-6868-91E7-2EFB4B421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Диаграмма 4">
            <a:extLst>
              <a:ext uri="{FF2B5EF4-FFF2-40B4-BE49-F238E27FC236}">
                <a16:creationId xmlns:a16="http://schemas.microsoft.com/office/drawing/2014/main" id="{B4CB9016-D946-8538-0D6F-AD14B5EAFC54}"/>
              </a:ext>
            </a:extLst>
          </p:cNvPr>
          <p:cNvGraphicFramePr>
            <a:graphicFrameLocks/>
          </p:cNvGraphicFramePr>
          <p:nvPr>
            <p:extLst>
              <p:ext uri="{D42A27DB-BD31-4B8C-83A1-F6EECF244321}">
                <p14:modId xmlns:p14="http://schemas.microsoft.com/office/powerpoint/2010/main" val="1447785123"/>
              </p:ext>
            </p:extLst>
          </p:nvPr>
        </p:nvGraphicFramePr>
        <p:xfrm>
          <a:off x="781227" y="1564257"/>
          <a:ext cx="4670667" cy="3669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1">
            <a:extLst>
              <a:ext uri="{FF2B5EF4-FFF2-40B4-BE49-F238E27FC236}">
                <a16:creationId xmlns:a16="http://schemas.microsoft.com/office/drawing/2014/main" id="{941CD080-0114-0381-EFD7-C8E45622769B}"/>
              </a:ext>
            </a:extLst>
          </p:cNvPr>
          <p:cNvGraphicFramePr>
            <a:graphicFrameLocks/>
          </p:cNvGraphicFramePr>
          <p:nvPr>
            <p:extLst>
              <p:ext uri="{D42A27DB-BD31-4B8C-83A1-F6EECF244321}">
                <p14:modId xmlns:p14="http://schemas.microsoft.com/office/powerpoint/2010/main" val="893875266"/>
              </p:ext>
            </p:extLst>
          </p:nvPr>
        </p:nvGraphicFramePr>
        <p:xfrm>
          <a:off x="5923471" y="1036715"/>
          <a:ext cx="5572664" cy="452719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F550CED7-0C3A-CD13-D7AD-11DFDD009622}"/>
              </a:ext>
            </a:extLst>
          </p:cNvPr>
          <p:cNvSpPr txBox="1"/>
          <p:nvPr/>
        </p:nvSpPr>
        <p:spPr>
          <a:xfrm>
            <a:off x="1223795" y="5415152"/>
            <a:ext cx="3513213" cy="400110"/>
          </a:xfrm>
          <a:prstGeom prst="rect">
            <a:avLst/>
          </a:prstGeom>
          <a:noFill/>
        </p:spPr>
        <p:txBody>
          <a:bodyPr wrap="square">
            <a:spAutoFit/>
          </a:bodyPr>
          <a:lstStyle/>
          <a:p>
            <a:pPr algn="ctr" rtl="0">
              <a:defRPr sz="2800" b="1" i="0" u="none" strike="noStrike" kern="1200" cap="all" baseline="0">
                <a:solidFill>
                  <a:prstClr val="black"/>
                </a:solidFill>
                <a:effectLst>
                  <a:outerShdw blurRad="38100" dist="38100" dir="2700000" algn="tl">
                    <a:srgbClr val="000000">
                      <a:alpha val="43137"/>
                    </a:srgbClr>
                  </a:outerShdw>
                </a:effectLst>
                <a:latin typeface="+mn-lt"/>
                <a:ea typeface="+mn-ea"/>
                <a:cs typeface="+mn-cs"/>
              </a:defRPr>
            </a:pPr>
            <a:r>
              <a:rPr lang="en-US" sz="2000" noProof="0" dirty="0">
                <a:solidFill>
                  <a:schemeClr val="tx1"/>
                </a:solidFill>
                <a:effectLst>
                  <a:outerShdw blurRad="38100" dist="38100" dir="2700000" algn="tl">
                    <a:srgbClr val="000000">
                      <a:alpha val="43137"/>
                    </a:srgbClr>
                  </a:outerShdw>
                </a:effectLst>
              </a:rPr>
              <a:t>simultaneous volume, k</a:t>
            </a:r>
            <a:r>
              <a:rPr lang="uk-UA" sz="2000" dirty="0">
                <a:solidFill>
                  <a:schemeClr val="tx1"/>
                </a:solidFill>
                <a:effectLst>
                  <a:outerShdw blurRad="38100" dist="38100" dir="2700000" algn="tl">
                    <a:srgbClr val="000000">
                      <a:alpha val="43137"/>
                    </a:srgbClr>
                  </a:outerShdw>
                </a:effectLst>
              </a:rPr>
              <a:t>м</a:t>
            </a:r>
            <a:r>
              <a:rPr lang="uk-UA" sz="2000" baseline="30000" dirty="0">
                <a:solidFill>
                  <a:schemeClr val="tx1"/>
                </a:solidFill>
                <a:effectLst>
                  <a:outerShdw blurRad="38100" dist="38100" dir="2700000" algn="tl">
                    <a:srgbClr val="000000">
                      <a:alpha val="43137"/>
                    </a:srgbClr>
                  </a:outerShdw>
                </a:effectLst>
              </a:rPr>
              <a:t>3</a:t>
            </a:r>
          </a:p>
        </p:txBody>
      </p:sp>
      <p:sp>
        <p:nvSpPr>
          <p:cNvPr id="11" name="TextBox 10">
            <a:extLst>
              <a:ext uri="{FF2B5EF4-FFF2-40B4-BE49-F238E27FC236}">
                <a16:creationId xmlns:a16="http://schemas.microsoft.com/office/drawing/2014/main" id="{544AF672-D4C4-B8AF-0FCA-A268F0DB0690}"/>
              </a:ext>
            </a:extLst>
          </p:cNvPr>
          <p:cNvSpPr txBox="1"/>
          <p:nvPr/>
        </p:nvSpPr>
        <p:spPr>
          <a:xfrm>
            <a:off x="6153730" y="5415152"/>
            <a:ext cx="4814475" cy="400110"/>
          </a:xfrm>
          <a:prstGeom prst="rect">
            <a:avLst/>
          </a:prstGeom>
          <a:noFill/>
        </p:spPr>
        <p:txBody>
          <a:bodyPr wrap="square">
            <a:spAutoFit/>
          </a:bodyPr>
          <a:lstStyle/>
          <a:p>
            <a:pPr algn="ctr" rtl="0">
              <a:defRPr sz="2800" b="1" i="0" u="none" strike="noStrike" kern="1200" cap="all" baseline="0">
                <a:solidFill>
                  <a:prstClr val="black">
                    <a:lumMod val="65000"/>
                    <a:lumOff val="35000"/>
                  </a:prstClr>
                </a:solidFill>
                <a:latin typeface="+mn-lt"/>
                <a:ea typeface="+mn-ea"/>
                <a:cs typeface="+mn-cs"/>
              </a:defRPr>
            </a:pPr>
            <a:r>
              <a:rPr lang="en-US" sz="2000" dirty="0">
                <a:solidFill>
                  <a:schemeClr val="tx1"/>
                </a:solidFill>
                <a:effectLst>
                  <a:outerShdw blurRad="38100" dist="38100" dir="2700000" algn="tl">
                    <a:srgbClr val="000000">
                      <a:alpha val="43137"/>
                    </a:srgbClr>
                  </a:outerShdw>
                </a:effectLst>
              </a:rPr>
              <a:t>dynamic resources, million</a:t>
            </a:r>
            <a:r>
              <a:rPr lang="en-US" sz="2000" dirty="0">
                <a:effectLst>
                  <a:outerShdw blurRad="38100" dist="38100" dir="2700000" algn="tl">
                    <a:srgbClr val="000000">
                      <a:alpha val="43137"/>
                    </a:srgbClr>
                  </a:outerShdw>
                </a:effectLst>
              </a:rPr>
              <a:t> </a:t>
            </a:r>
            <a:r>
              <a:rPr lang="uk-UA" sz="2000" dirty="0">
                <a:solidFill>
                  <a:schemeClr val="tx1"/>
                </a:solidFill>
                <a:effectLst>
                  <a:outerShdw blurRad="38100" dist="38100" dir="2700000" algn="tl">
                    <a:srgbClr val="000000">
                      <a:alpha val="43137"/>
                    </a:srgbClr>
                  </a:outerShdw>
                </a:effectLst>
              </a:rPr>
              <a:t>м</a:t>
            </a:r>
            <a:r>
              <a:rPr lang="uk-UA" sz="2000" baseline="30000" dirty="0">
                <a:solidFill>
                  <a:schemeClr val="tx1"/>
                </a:solidFill>
                <a:effectLst>
                  <a:outerShdw blurRad="38100" dist="38100" dir="2700000" algn="tl">
                    <a:srgbClr val="000000">
                      <a:alpha val="43137"/>
                    </a:srgbClr>
                  </a:outerShdw>
                </a:effectLst>
              </a:rPr>
              <a:t>3</a:t>
            </a:r>
            <a:r>
              <a:rPr lang="uk-UA" sz="2000" dirty="0">
                <a:solidFill>
                  <a:schemeClr val="tx1"/>
                </a:solidFill>
                <a:effectLst>
                  <a:outerShdw blurRad="38100" dist="38100" dir="2700000" algn="tl">
                    <a:srgbClr val="000000">
                      <a:alpha val="43137"/>
                    </a:srgbClr>
                  </a:outerShdw>
                </a:effectLst>
              </a:rPr>
              <a:t>/</a:t>
            </a:r>
            <a:r>
              <a:rPr lang="en-US" sz="2000" dirty="0">
                <a:solidFill>
                  <a:schemeClr val="tx1"/>
                </a:solidFill>
                <a:effectLst>
                  <a:outerShdw blurRad="38100" dist="38100" dir="2700000" algn="tl">
                    <a:srgbClr val="000000">
                      <a:alpha val="43137"/>
                    </a:srgbClr>
                  </a:outerShdw>
                </a:effectLst>
              </a:rPr>
              <a:t>DAY</a:t>
            </a:r>
            <a:endParaRPr lang="uk-UA"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061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3EED7-88EA-8F44-ADFC-154CFD6C11A0}"/>
              </a:ext>
            </a:extLst>
          </p:cNvPr>
          <p:cNvSpPr>
            <a:spLocks noGrp="1"/>
          </p:cNvSpPr>
          <p:nvPr>
            <p:ph type="title"/>
          </p:nvPr>
        </p:nvSpPr>
        <p:spPr>
          <a:xfrm>
            <a:off x="493734" y="509174"/>
            <a:ext cx="11232440" cy="480235"/>
          </a:xfrm>
        </p:spPr>
        <p:txBody>
          <a:bodyPr/>
          <a:lstStyle/>
          <a:p>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KEY INDICATORS OF WATER RESOURCES USE AND PROTECTION </a:t>
            </a:r>
            <a:r>
              <a:rPr lang="uk-UA" sz="1400" spc="-10" dirty="0">
                <a:ea typeface="Calibri" panose="020F0502020204030204" pitchFamily="34" charset="0"/>
                <a:cs typeface="Times New Roman" panose="02020603050405020304" pitchFamily="18" charset="0"/>
              </a:rPr>
              <a:t>(</a:t>
            </a:r>
            <a:r>
              <a:rPr lang="en-US" sz="1400" dirty="0">
                <a:effectLst/>
                <a:ea typeface="Times New Roman" panose="02020603050405020304" pitchFamily="18" charset="0"/>
              </a:rPr>
              <a:t>State Statistics Service of Ukraine</a:t>
            </a:r>
            <a:r>
              <a:rPr lang="uk-UA" sz="1400" dirty="0">
                <a:effectLst/>
                <a:ea typeface="Times New Roman" panose="02020603050405020304" pitchFamily="18" charset="0"/>
              </a:rPr>
              <a:t>)</a:t>
            </a:r>
            <a:br>
              <a:rPr lang="uk-UA" sz="1800" b="1" spc="-1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fr-FR" sz="2400" dirty="0"/>
          </a:p>
        </p:txBody>
      </p:sp>
      <p:pic>
        <p:nvPicPr>
          <p:cNvPr id="3" name="Obraz 2">
            <a:extLst>
              <a:ext uri="{FF2B5EF4-FFF2-40B4-BE49-F238E27FC236}">
                <a16:creationId xmlns:a16="http://schemas.microsoft.com/office/drawing/2014/main" id="{F071ADD1-D5F1-983A-9433-5915D43CA05F}"/>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F99981A9-26B3-BBBC-EEA8-A876A2477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1">
            <a:extLst>
              <a:ext uri="{FF2B5EF4-FFF2-40B4-BE49-F238E27FC236}">
                <a16:creationId xmlns:a16="http://schemas.microsoft.com/office/drawing/2014/main" id="{654D543C-5A9D-DCA4-F6FB-3920669EE534}"/>
              </a:ext>
            </a:extLst>
          </p:cNvPr>
          <p:cNvGraphicFramePr>
            <a:graphicFrameLocks noGrp="1"/>
          </p:cNvGraphicFramePr>
          <p:nvPr>
            <p:extLst>
              <p:ext uri="{D42A27DB-BD31-4B8C-83A1-F6EECF244321}">
                <p14:modId xmlns:p14="http://schemas.microsoft.com/office/powerpoint/2010/main" val="3936546007"/>
              </p:ext>
            </p:extLst>
          </p:nvPr>
        </p:nvGraphicFramePr>
        <p:xfrm>
          <a:off x="493734" y="910864"/>
          <a:ext cx="10107407" cy="5152500"/>
        </p:xfrm>
        <a:graphic>
          <a:graphicData uri="http://schemas.openxmlformats.org/drawingml/2006/table">
            <a:tbl>
              <a:tblPr firstRow="1" firstCol="1" lastRow="1" lastCol="1" bandRow="1" bandCol="1">
                <a:tableStyleId>{5940675A-B579-460E-94D1-54222C63F5DA}</a:tableStyleId>
              </a:tblPr>
              <a:tblGrid>
                <a:gridCol w="1806260">
                  <a:extLst>
                    <a:ext uri="{9D8B030D-6E8A-4147-A177-3AD203B41FA5}">
                      <a16:colId xmlns:a16="http://schemas.microsoft.com/office/drawing/2014/main" val="1838155137"/>
                    </a:ext>
                  </a:extLst>
                </a:gridCol>
                <a:gridCol w="604916">
                  <a:extLst>
                    <a:ext uri="{9D8B030D-6E8A-4147-A177-3AD203B41FA5}">
                      <a16:colId xmlns:a16="http://schemas.microsoft.com/office/drawing/2014/main" val="629805654"/>
                    </a:ext>
                  </a:extLst>
                </a:gridCol>
                <a:gridCol w="604916">
                  <a:extLst>
                    <a:ext uri="{9D8B030D-6E8A-4147-A177-3AD203B41FA5}">
                      <a16:colId xmlns:a16="http://schemas.microsoft.com/office/drawing/2014/main" val="518424372"/>
                    </a:ext>
                  </a:extLst>
                </a:gridCol>
                <a:gridCol w="604916">
                  <a:extLst>
                    <a:ext uri="{9D8B030D-6E8A-4147-A177-3AD203B41FA5}">
                      <a16:colId xmlns:a16="http://schemas.microsoft.com/office/drawing/2014/main" val="1659543154"/>
                    </a:ext>
                  </a:extLst>
                </a:gridCol>
                <a:gridCol w="604916">
                  <a:extLst>
                    <a:ext uri="{9D8B030D-6E8A-4147-A177-3AD203B41FA5}">
                      <a16:colId xmlns:a16="http://schemas.microsoft.com/office/drawing/2014/main" val="2795707210"/>
                    </a:ext>
                  </a:extLst>
                </a:gridCol>
                <a:gridCol w="604916">
                  <a:extLst>
                    <a:ext uri="{9D8B030D-6E8A-4147-A177-3AD203B41FA5}">
                      <a16:colId xmlns:a16="http://schemas.microsoft.com/office/drawing/2014/main" val="180352790"/>
                    </a:ext>
                  </a:extLst>
                </a:gridCol>
                <a:gridCol w="604916">
                  <a:extLst>
                    <a:ext uri="{9D8B030D-6E8A-4147-A177-3AD203B41FA5}">
                      <a16:colId xmlns:a16="http://schemas.microsoft.com/office/drawing/2014/main" val="60840677"/>
                    </a:ext>
                  </a:extLst>
                </a:gridCol>
                <a:gridCol w="751369">
                  <a:extLst>
                    <a:ext uri="{9D8B030D-6E8A-4147-A177-3AD203B41FA5}">
                      <a16:colId xmlns:a16="http://schemas.microsoft.com/office/drawing/2014/main" val="1231700681"/>
                    </a:ext>
                  </a:extLst>
                </a:gridCol>
                <a:gridCol w="751369">
                  <a:extLst>
                    <a:ext uri="{9D8B030D-6E8A-4147-A177-3AD203B41FA5}">
                      <a16:colId xmlns:a16="http://schemas.microsoft.com/office/drawing/2014/main" val="2385438391"/>
                    </a:ext>
                  </a:extLst>
                </a:gridCol>
                <a:gridCol w="604916">
                  <a:extLst>
                    <a:ext uri="{9D8B030D-6E8A-4147-A177-3AD203B41FA5}">
                      <a16:colId xmlns:a16="http://schemas.microsoft.com/office/drawing/2014/main" val="4092220560"/>
                    </a:ext>
                  </a:extLst>
                </a:gridCol>
                <a:gridCol w="604916">
                  <a:extLst>
                    <a:ext uri="{9D8B030D-6E8A-4147-A177-3AD203B41FA5}">
                      <a16:colId xmlns:a16="http://schemas.microsoft.com/office/drawing/2014/main" val="3717588647"/>
                    </a:ext>
                  </a:extLst>
                </a:gridCol>
                <a:gridCol w="604916">
                  <a:extLst>
                    <a:ext uri="{9D8B030D-6E8A-4147-A177-3AD203B41FA5}">
                      <a16:colId xmlns:a16="http://schemas.microsoft.com/office/drawing/2014/main" val="4074489516"/>
                    </a:ext>
                  </a:extLst>
                </a:gridCol>
                <a:gridCol w="1354165">
                  <a:extLst>
                    <a:ext uri="{9D8B030D-6E8A-4147-A177-3AD203B41FA5}">
                      <a16:colId xmlns:a16="http://schemas.microsoft.com/office/drawing/2014/main" val="210355931"/>
                    </a:ext>
                  </a:extLst>
                </a:gridCol>
              </a:tblGrid>
              <a:tr h="375432">
                <a:tc rowSpan="2">
                  <a:txBody>
                    <a:bodyPr/>
                    <a:lstStyle/>
                    <a:p>
                      <a:pPr algn="ctr">
                        <a:lnSpc>
                          <a:spcPct val="107000"/>
                        </a:lnSpc>
                        <a:spcAft>
                          <a:spcPts val="800"/>
                        </a:spcAft>
                      </a:pPr>
                      <a:r>
                        <a:rPr lang="en-US" sz="1400" b="0" noProof="0" dirty="0">
                          <a:solidFill>
                            <a:schemeClr val="tx1"/>
                          </a:solidFill>
                          <a:effectLst>
                            <a:outerShdw blurRad="38100" dist="38100" dir="2700000" algn="tl">
                              <a:srgbClr val="000000">
                                <a:alpha val="43137"/>
                              </a:srgbClr>
                            </a:outerShdw>
                          </a:effectLst>
                        </a:rPr>
                        <a:t>Indicator</a:t>
                      </a:r>
                      <a:endParaRPr lang="uk-UA" sz="1400" b="0" noProof="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prst="relaxedInset"/>
                      <a:lightRig rig="flood" dir="t"/>
                    </a:cell3D>
                  </a:tcPr>
                </a:tc>
                <a:tc gridSpan="11">
                  <a:txBody>
                    <a:bodyPr/>
                    <a:lstStyle/>
                    <a:p>
                      <a:pPr marL="67945" algn="ctr">
                        <a:lnSpc>
                          <a:spcPts val="835"/>
                        </a:lnSpc>
                      </a:pPr>
                      <a:r>
                        <a:rPr lang="en-US" sz="1400" b="0" kern="1200" dirty="0">
                          <a:solidFill>
                            <a:schemeClr val="tx1"/>
                          </a:solidFill>
                          <a:effectLst>
                            <a:outerShdw blurRad="38100" dist="38100" dir="2700000" algn="tl">
                              <a:srgbClr val="000000">
                                <a:alpha val="43137"/>
                              </a:srgbClr>
                            </a:outerShdw>
                          </a:effectLst>
                          <a:latin typeface="+mn-lt"/>
                          <a:ea typeface="+mn-ea"/>
                          <a:cs typeface="+mn-cs"/>
                        </a:rPr>
                        <a:t>Year</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rowSpan="2">
                  <a:txBody>
                    <a:bodyPr/>
                    <a:lstStyle/>
                    <a:p>
                      <a:pPr marL="67945" algn="ctr">
                        <a:lnSpc>
                          <a:spcPct val="100000"/>
                        </a:lnSpc>
                      </a:pPr>
                      <a:r>
                        <a:rPr lang="en-US" sz="1400" b="0" kern="1200" dirty="0">
                          <a:solidFill>
                            <a:schemeClr val="tx1"/>
                          </a:solidFill>
                          <a:effectLst>
                            <a:outerShdw blurRad="38100" dist="38100" dir="2700000" algn="tl">
                              <a:srgbClr val="000000">
                                <a:alpha val="43137"/>
                              </a:srgbClr>
                            </a:outerShdw>
                          </a:effectLst>
                        </a:rPr>
                        <a:t>Absolute deviation in 2021 from 2011</a:t>
                      </a:r>
                      <a:r>
                        <a:rPr lang="uk-UA" sz="1400" b="0" kern="1200" dirty="0">
                          <a:solidFill>
                            <a:schemeClr val="tx1"/>
                          </a:solidFill>
                          <a:effectLst>
                            <a:outerShdw blurRad="38100" dist="38100" dir="2700000" algn="tl">
                              <a:srgbClr val="000000">
                                <a:alpha val="43137"/>
                              </a:srgbClr>
                            </a:outerShdw>
                          </a:effectLst>
                        </a:rPr>
                        <a:t>, +/-</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extLst>
                  <a:ext uri="{0D108BD9-81ED-4DB2-BD59-A6C34878D82A}">
                    <a16:rowId xmlns:a16="http://schemas.microsoft.com/office/drawing/2014/main" val="2961121733"/>
                  </a:ext>
                </a:extLst>
              </a:tr>
              <a:tr h="827809">
                <a:tc vMerge="1">
                  <a:txBody>
                    <a:bodyPr/>
                    <a:lstStyle/>
                    <a:p>
                      <a:endParaRPr lang="uk-UA"/>
                    </a:p>
                  </a:txBody>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2011</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2012</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2013</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2014</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2015</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2016</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2017</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2018</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2019</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2020</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tx1"/>
                          </a:solidFill>
                          <a:effectLst>
                            <a:outerShdw blurRad="38100" dist="38100" dir="2700000" algn="tl">
                              <a:srgbClr val="000000">
                                <a:alpha val="43137"/>
                              </a:srgbClr>
                            </a:outerShdw>
                          </a:effectLst>
                        </a:rPr>
                        <a:t>2021</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72000" marT="0" marB="0" anchor="ctr">
                    <a:cell3D prstMaterial="dkEdge">
                      <a:bevel prst="relaxedInset"/>
                      <a:lightRig rig="flood" dir="t"/>
                    </a:cell3D>
                  </a:tcPr>
                </a:tc>
                <a:tc vMerge="1">
                  <a:txBody>
                    <a:bodyPr/>
                    <a:lstStyle/>
                    <a:p>
                      <a:endParaRPr lang="uk-UA"/>
                    </a:p>
                  </a:txBody>
                  <a:tcPr/>
                </a:tc>
                <a:extLst>
                  <a:ext uri="{0D108BD9-81ED-4DB2-BD59-A6C34878D82A}">
                    <a16:rowId xmlns:a16="http://schemas.microsoft.com/office/drawing/2014/main" val="3070007621"/>
                  </a:ext>
                </a:extLst>
              </a:tr>
              <a:tr h="1058557">
                <a:tc>
                  <a:txBody>
                    <a:bodyPr/>
                    <a:lstStyle/>
                    <a:p>
                      <a:pPr marL="67945">
                        <a:lnSpc>
                          <a:spcPct val="100000"/>
                        </a:lnSpc>
                      </a:pPr>
                      <a:r>
                        <a:rPr lang="en-US" sz="1400" b="0" kern="1200" dirty="0">
                          <a:solidFill>
                            <a:schemeClr val="tx1"/>
                          </a:solidFill>
                          <a:effectLst>
                            <a:outerShdw blurRad="38100" dist="38100" dir="2700000" algn="tl">
                              <a:srgbClr val="000000">
                                <a:alpha val="43137"/>
                              </a:srgbClr>
                            </a:outerShdw>
                          </a:effectLst>
                        </a:rPr>
                        <a:t>Water withdrawal from natural water bodies, million m</a:t>
                      </a:r>
                      <a:r>
                        <a:rPr lang="uk-UA" sz="1400" b="0" kern="1200" baseline="30000" dirty="0">
                          <a:solidFill>
                            <a:schemeClr val="tx1"/>
                          </a:solidFill>
                          <a:effectLst>
                            <a:outerShdw blurRad="38100" dist="38100" dir="2700000" algn="tl">
                              <a:srgbClr val="000000">
                                <a:alpha val="43137"/>
                              </a:srgbClr>
                            </a:outerShdw>
                          </a:effectLst>
                        </a:rPr>
                        <a:t>3</a:t>
                      </a:r>
                      <a:endParaRPr lang="uk-UA" sz="1400" b="0" kern="1200" baseline="300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14651</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14651</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13625</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11505</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9699</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9685</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9601</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11296</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11111</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9952</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8857</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outerShdw blurRad="38100" dist="38100" dir="2700000" algn="tl">
                              <a:srgbClr val="000000">
                                <a:alpha val="43137"/>
                              </a:srgbClr>
                            </a:outerShdw>
                          </a:effectLst>
                        </a:rPr>
                        <a:t>-5794</a:t>
                      </a:r>
                      <a:endParaRPr lang="uk-UA" sz="1400" b="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cell3D prstMaterial="dkEdge">
                      <a:bevel prst="relaxedInset"/>
                      <a:lightRig rig="flood" dir="t"/>
                    </a:cell3D>
                  </a:tcPr>
                </a:tc>
                <a:extLst>
                  <a:ext uri="{0D108BD9-81ED-4DB2-BD59-A6C34878D82A}">
                    <a16:rowId xmlns:a16="http://schemas.microsoft.com/office/drawing/2014/main" val="540097701"/>
                  </a:ext>
                </a:extLst>
              </a:tr>
              <a:tr h="570446">
                <a:tc>
                  <a:txBody>
                    <a:bodyPr/>
                    <a:lstStyle/>
                    <a:p>
                      <a:pPr marL="67945">
                        <a:lnSpc>
                          <a:spcPct val="100000"/>
                        </a:lnSpc>
                      </a:pPr>
                      <a:r>
                        <a:rPr lang="en-US" sz="1400" b="0" kern="1200" dirty="0">
                          <a:solidFill>
                            <a:schemeClr val="tx1"/>
                          </a:solidFill>
                          <a:effectLst>
                            <a:outerShdw blurRad="38100" dist="38100" dir="2700000" algn="tl">
                              <a:srgbClr val="000000">
                                <a:alpha val="43137"/>
                              </a:srgbClr>
                            </a:outerShdw>
                          </a:effectLst>
                        </a:rPr>
                        <a:t>Water usage, million m</a:t>
                      </a:r>
                      <a:r>
                        <a:rPr lang="uk-UA" sz="1400" b="0" kern="1200" baseline="30000" dirty="0">
                          <a:solidFill>
                            <a:schemeClr val="tx1"/>
                          </a:solidFill>
                          <a:effectLst>
                            <a:outerShdw blurRad="38100" dist="38100" dir="2700000" algn="tl">
                              <a:srgbClr val="000000">
                                <a:alpha val="43137"/>
                              </a:srgbClr>
                            </a:outerShdw>
                          </a:effectLst>
                        </a:rPr>
                        <a:t>3</a:t>
                      </a:r>
                      <a:endParaRPr lang="uk-UA" sz="1400" b="0" kern="1200" baseline="300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10086</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10507</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10092</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8710</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7125</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7122</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7103</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6790</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6821</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6761</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5649</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outerShdw blurRad="38100" dist="38100" dir="2700000" algn="tl">
                              <a:srgbClr val="000000">
                                <a:alpha val="43137"/>
                              </a:srgbClr>
                            </a:outerShdw>
                          </a:effectLst>
                        </a:rPr>
                        <a:t>-4437</a:t>
                      </a:r>
                      <a:endParaRPr lang="uk-UA" sz="1400" b="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cell3D prstMaterial="dkEdge">
                      <a:bevel prst="relaxedInset"/>
                      <a:lightRig rig="flood" dir="t"/>
                    </a:cell3D>
                  </a:tcPr>
                </a:tc>
                <a:extLst>
                  <a:ext uri="{0D108BD9-81ED-4DB2-BD59-A6C34878D82A}">
                    <a16:rowId xmlns:a16="http://schemas.microsoft.com/office/drawing/2014/main" val="2128301416"/>
                  </a:ext>
                </a:extLst>
              </a:tr>
              <a:tr h="1076551">
                <a:tc>
                  <a:txBody>
                    <a:bodyPr/>
                    <a:lstStyle/>
                    <a:p>
                      <a:pPr marL="67945">
                        <a:lnSpc>
                          <a:spcPct val="100000"/>
                        </a:lnSpc>
                      </a:pPr>
                      <a:r>
                        <a:rPr lang="en-US" sz="1400" b="0" kern="1200" dirty="0">
                          <a:solidFill>
                            <a:schemeClr val="tx1"/>
                          </a:solidFill>
                          <a:effectLst>
                            <a:outerShdw blurRad="38100" dist="38100" dir="2700000" algn="tl">
                              <a:srgbClr val="000000">
                                <a:alpha val="43137"/>
                              </a:srgbClr>
                            </a:outerShdw>
                          </a:effectLst>
                        </a:rPr>
                        <a:t>Total wastewater discharge, million m</a:t>
                      </a:r>
                      <a:r>
                        <a:rPr lang="uk-UA" sz="1400" b="0" kern="1200" baseline="30000" dirty="0">
                          <a:solidFill>
                            <a:schemeClr val="tx1"/>
                          </a:solidFill>
                          <a:effectLst>
                            <a:outerShdw blurRad="38100" dist="38100" dir="2700000" algn="tl">
                              <a:srgbClr val="000000">
                                <a:alpha val="43137"/>
                              </a:srgbClr>
                            </a:outerShdw>
                          </a:effectLst>
                        </a:rPr>
                        <a:t>3</a:t>
                      </a:r>
                      <a:r>
                        <a:rPr lang="uk-UA" sz="1400" b="0" kern="1200" dirty="0">
                          <a:solidFill>
                            <a:schemeClr val="tx1"/>
                          </a:solidFill>
                          <a:effectLst>
                            <a:outerShdw blurRad="38100" dist="38100" dir="2700000" algn="tl">
                              <a:srgbClr val="000000">
                                <a:alpha val="43137"/>
                              </a:srgbClr>
                            </a:outerShdw>
                          </a:effectLst>
                        </a:rPr>
                        <a:t>, </a:t>
                      </a:r>
                      <a:r>
                        <a:rPr lang="en-US" sz="1400" b="0" kern="1200" dirty="0">
                          <a:solidFill>
                            <a:schemeClr val="tx1"/>
                          </a:solidFill>
                          <a:effectLst>
                            <a:outerShdw blurRad="38100" dist="38100" dir="2700000" algn="tl">
                              <a:srgbClr val="000000">
                                <a:alpha val="43137"/>
                              </a:srgbClr>
                            </a:outerShdw>
                          </a:effectLst>
                        </a:rPr>
                        <a:t>including</a:t>
                      </a:r>
                      <a:r>
                        <a:rPr lang="uk-UA" sz="1400" b="0" kern="1200" dirty="0">
                          <a:solidFill>
                            <a:schemeClr val="tx1"/>
                          </a:solidFill>
                          <a:effectLst>
                            <a:outerShdw blurRad="38100" dist="38100" dir="2700000" algn="tl">
                              <a:srgbClr val="000000">
                                <a:alpha val="43137"/>
                              </a:srgbClr>
                            </a:outerShdw>
                          </a:effectLst>
                        </a:rPr>
                        <a:t>:</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8044</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8081</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7722</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6587</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5581</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5504</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5493</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5210</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5374</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5159</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4685</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outerShdw blurRad="38100" dist="38100" dir="2700000" algn="tl">
                              <a:srgbClr val="000000">
                                <a:alpha val="43137"/>
                              </a:srgbClr>
                            </a:outerShdw>
                          </a:effectLst>
                        </a:rPr>
                        <a:t>-3359</a:t>
                      </a:r>
                      <a:endParaRPr lang="uk-UA" sz="1400" b="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cell3D prstMaterial="dkEdge">
                      <a:bevel prst="relaxedInset"/>
                      <a:lightRig rig="flood" dir="t"/>
                    </a:cell3D>
                  </a:tcPr>
                </a:tc>
                <a:extLst>
                  <a:ext uri="{0D108BD9-81ED-4DB2-BD59-A6C34878D82A}">
                    <a16:rowId xmlns:a16="http://schemas.microsoft.com/office/drawing/2014/main" val="4262684918"/>
                  </a:ext>
                </a:extLst>
              </a:tr>
              <a:tr h="652033">
                <a:tc>
                  <a:txBody>
                    <a:bodyPr/>
                    <a:lstStyle/>
                    <a:p>
                      <a:pPr marL="67945" marR="277495">
                        <a:lnSpc>
                          <a:spcPct val="100000"/>
                        </a:lnSpc>
                        <a:spcAft>
                          <a:spcPts val="0"/>
                        </a:spcAft>
                      </a:pPr>
                      <a:r>
                        <a:rPr lang="uk-UA" sz="1400" b="0" kern="1200" dirty="0">
                          <a:solidFill>
                            <a:schemeClr val="tx1"/>
                          </a:solidFill>
                          <a:effectLst>
                            <a:outerShdw blurRad="38100" dist="38100" dir="2700000" algn="tl">
                              <a:srgbClr val="000000">
                                <a:alpha val="43137"/>
                              </a:srgbClr>
                            </a:outerShdw>
                          </a:effectLst>
                        </a:rPr>
                        <a:t>— </a:t>
                      </a:r>
                      <a:r>
                        <a:rPr lang="en-US" sz="1400" b="0" kern="1200" dirty="0">
                          <a:solidFill>
                            <a:schemeClr val="tx1"/>
                          </a:solidFill>
                          <a:effectLst>
                            <a:outerShdw blurRad="38100" dist="38100" dir="2700000" algn="tl">
                              <a:srgbClr val="000000">
                                <a:alpha val="43137"/>
                              </a:srgbClr>
                            </a:outerShdw>
                          </a:effectLst>
                        </a:rPr>
                        <a:t>polluted</a:t>
                      </a:r>
                      <a:r>
                        <a:rPr lang="uk-UA" sz="1400" b="0" kern="1200" dirty="0">
                          <a:solidFill>
                            <a:schemeClr val="tx1"/>
                          </a:solidFill>
                          <a:effectLst>
                            <a:outerShdw blurRad="38100" dist="38100" dir="2700000" algn="tl">
                              <a:srgbClr val="000000">
                                <a:alpha val="43137"/>
                              </a:srgbClr>
                            </a:outerShdw>
                          </a:effectLst>
                        </a:rPr>
                        <a:t> </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1612</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1521</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1717</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923</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875</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871</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a:solidFill>
                            <a:schemeClr val="dk1"/>
                          </a:solidFill>
                          <a:effectLst/>
                        </a:rPr>
                        <a:t>867</a:t>
                      </a:r>
                      <a:endParaRPr lang="uk-UA" sz="1400" b="0" kern="120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952</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737</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518</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kern="1200" dirty="0">
                          <a:solidFill>
                            <a:schemeClr val="dk1"/>
                          </a:solidFill>
                          <a:effectLst/>
                        </a:rPr>
                        <a:t>542</a:t>
                      </a:r>
                      <a:endParaRPr lang="uk-UA" sz="1400" b="0" kern="1200" dirty="0">
                        <a:solidFill>
                          <a:schemeClr val="dk1"/>
                        </a:solidFill>
                        <a:effectLst/>
                        <a:latin typeface="+mn-lt"/>
                        <a:ea typeface="+mn-ea"/>
                        <a:cs typeface="+mn-cs"/>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outerShdw blurRad="38100" dist="38100" dir="2700000" algn="tl">
                              <a:srgbClr val="000000">
                                <a:alpha val="43137"/>
                              </a:srgbClr>
                            </a:outerShdw>
                          </a:effectLst>
                        </a:rPr>
                        <a:t>-1070</a:t>
                      </a:r>
                      <a:endParaRPr lang="uk-UA" sz="1400" b="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cell3D prstMaterial="dkEdge">
                      <a:bevel prst="relaxedInset"/>
                      <a:lightRig rig="flood" dir="t"/>
                    </a:cell3D>
                  </a:tcPr>
                </a:tc>
                <a:extLst>
                  <a:ext uri="{0D108BD9-81ED-4DB2-BD59-A6C34878D82A}">
                    <a16:rowId xmlns:a16="http://schemas.microsoft.com/office/drawing/2014/main" val="3066588197"/>
                  </a:ext>
                </a:extLst>
              </a:tr>
              <a:tr h="591672">
                <a:tc>
                  <a:txBody>
                    <a:bodyPr/>
                    <a:lstStyle/>
                    <a:p>
                      <a:pPr marL="67945">
                        <a:lnSpc>
                          <a:spcPct val="100000"/>
                        </a:lnSpc>
                      </a:pPr>
                      <a:r>
                        <a:rPr lang="uk-UA" sz="1400" b="0" kern="1200" dirty="0">
                          <a:solidFill>
                            <a:schemeClr val="tx1"/>
                          </a:solidFill>
                          <a:effectLst>
                            <a:outerShdw blurRad="38100" dist="38100" dir="2700000" algn="tl">
                              <a:srgbClr val="000000">
                                <a:alpha val="43137"/>
                              </a:srgbClr>
                            </a:outerShdw>
                          </a:effectLst>
                        </a:rPr>
                        <a:t>— </a:t>
                      </a:r>
                      <a:r>
                        <a:rPr lang="en-US" sz="1400" b="0" kern="1200" dirty="0">
                          <a:solidFill>
                            <a:schemeClr val="tx1"/>
                          </a:solidFill>
                          <a:effectLst>
                            <a:outerShdw blurRad="38100" dist="38100" dir="2700000" algn="tl">
                              <a:srgbClr val="000000">
                                <a:alpha val="43137"/>
                              </a:srgbClr>
                            </a:outerShdw>
                          </a:effectLst>
                        </a:rPr>
                        <a:t>normatively treated</a:t>
                      </a:r>
                      <a:endParaRPr lang="uk-UA" sz="1400" b="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ctr">
                    <a:cell3D prstMaterial="dkEdge">
                      <a:bevel prst="relaxedInset"/>
                      <a:lightRig rig="flood" dir="t"/>
                    </a:cell3D>
                  </a:tcPr>
                </a:tc>
                <a:tc>
                  <a:txBody>
                    <a:bodyPr/>
                    <a:lstStyle/>
                    <a:p>
                      <a:pPr marL="67945" algn="ctr">
                        <a:lnSpc>
                          <a:spcPts val="835"/>
                        </a:lnSpc>
                      </a:pPr>
                      <a:r>
                        <a:rPr lang="uk-UA" sz="1400" b="0">
                          <a:effectLst/>
                        </a:rPr>
                        <a:t>1763</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rPr>
                        <a:t>1800</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a:effectLst/>
                        </a:rPr>
                        <a:t>1477</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a:effectLst/>
                        </a:rPr>
                        <a:t>1416</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a:effectLst/>
                        </a:rPr>
                        <a:t>1389</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a:effectLst/>
                        </a:rPr>
                        <a:t>1356</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a:effectLst/>
                        </a:rPr>
                        <a:t>1321</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a:effectLst/>
                        </a:rPr>
                        <a:t>1058</a:t>
                      </a:r>
                      <a:endParaRPr lang="uk-UA"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rPr>
                        <a:t>1188</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rPr>
                        <a:t>1425</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rPr>
                        <a:t>1430</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2000" marT="0" marB="0" anchor="ctr">
                    <a:cell3D prstMaterial="dkEdge">
                      <a:bevel prst="relaxedInset"/>
                      <a:lightRig rig="flood" dir="t"/>
                    </a:cell3D>
                  </a:tcPr>
                </a:tc>
                <a:tc>
                  <a:txBody>
                    <a:bodyPr/>
                    <a:lstStyle/>
                    <a:p>
                      <a:pPr marL="67945" algn="ctr">
                        <a:lnSpc>
                          <a:spcPts val="835"/>
                        </a:lnSpc>
                      </a:pPr>
                      <a:r>
                        <a:rPr lang="uk-UA" sz="1400" b="0" dirty="0">
                          <a:effectLst>
                            <a:outerShdw blurRad="38100" dist="38100" dir="2700000" algn="tl">
                              <a:srgbClr val="000000">
                                <a:alpha val="43137"/>
                              </a:srgbClr>
                            </a:outerShdw>
                          </a:effectLst>
                        </a:rPr>
                        <a:t>-333</a:t>
                      </a:r>
                      <a:endParaRPr lang="uk-UA" sz="1400" b="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cell3D prstMaterial="dkEdge">
                      <a:bevel prst="relaxedInset"/>
                      <a:lightRig rig="flood" dir="t"/>
                    </a:cell3D>
                  </a:tcPr>
                </a:tc>
                <a:extLst>
                  <a:ext uri="{0D108BD9-81ED-4DB2-BD59-A6C34878D82A}">
                    <a16:rowId xmlns:a16="http://schemas.microsoft.com/office/drawing/2014/main" val="3990373137"/>
                  </a:ext>
                </a:extLst>
              </a:tr>
            </a:tbl>
          </a:graphicData>
        </a:graphic>
      </p:graphicFrame>
    </p:spTree>
    <p:extLst>
      <p:ext uri="{BB962C8B-B14F-4D97-AF65-F5344CB8AC3E}">
        <p14:creationId xmlns:p14="http://schemas.microsoft.com/office/powerpoint/2010/main" val="292159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2B140-1472-5F41-AA3B-86DFB799FA9A}"/>
              </a:ext>
            </a:extLst>
          </p:cNvPr>
          <p:cNvSpPr>
            <a:spLocks noGrp="1"/>
          </p:cNvSpPr>
          <p:nvPr>
            <p:ph type="title"/>
          </p:nvPr>
        </p:nvSpPr>
        <p:spPr>
          <a:xfrm>
            <a:off x="493734" y="509175"/>
            <a:ext cx="5671277" cy="761784"/>
          </a:xfrm>
        </p:spPr>
        <p:txBody>
          <a:bodyPr/>
          <a:lstStyle/>
          <a:p>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POND NEAR THE VILLAGE OF STANDARTNE </a:t>
            </a:r>
            <a:b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AFTER DISCHARGE OF MINE WATER FROM </a:t>
            </a:r>
            <a:b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MINE BULAVYNKA </a:t>
            </a:r>
            <a:r>
              <a:rPr lang="en-US" sz="1400" i="1" spc="-10" dirty="0">
                <a:latin typeface="Calibri" panose="020F0502020204030204" pitchFamily="34" charset="0"/>
                <a:ea typeface="Calibri" panose="020F0502020204030204" pitchFamily="34" charset="0"/>
                <a:cs typeface="Times New Roman" panose="02020603050405020304" pitchFamily="18" charset="0"/>
              </a:rPr>
              <a:t>Photo from open sources</a:t>
            </a:r>
            <a:endParaRPr lang="uk-UA" sz="1400" i="1" spc="-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0E457933-8AC4-EA1C-C14F-C6D0F9BCEF84}"/>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2806DA80-BDBB-89BC-9DC6-94C9A5222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D2C86AD6-029F-13A8-C2E2-D1373D727579}"/>
              </a:ext>
            </a:extLst>
          </p:cNvPr>
          <p:cNvPicPr>
            <a:picLocks noChangeAspect="1"/>
          </p:cNvPicPr>
          <p:nvPr/>
        </p:nvPicPr>
        <p:blipFill>
          <a:blip r:embed="rId4"/>
          <a:stretch>
            <a:fillRect/>
          </a:stretch>
        </p:blipFill>
        <p:spPr>
          <a:xfrm>
            <a:off x="290645" y="1612896"/>
            <a:ext cx="6949792" cy="3911945"/>
          </a:xfrm>
          <a:prstGeom prst="rect">
            <a:avLst/>
          </a:prstGeom>
          <a:ln>
            <a:noFill/>
          </a:ln>
          <a:effectLst>
            <a:softEdge rad="112500"/>
          </a:effectLst>
        </p:spPr>
      </p:pic>
      <p:pic>
        <p:nvPicPr>
          <p:cNvPr id="7" name="Рисунок 6">
            <a:extLst>
              <a:ext uri="{FF2B5EF4-FFF2-40B4-BE49-F238E27FC236}">
                <a16:creationId xmlns:a16="http://schemas.microsoft.com/office/drawing/2014/main" id="{040DA90B-F8EC-9570-F782-DE2B667AA7C1}"/>
              </a:ext>
            </a:extLst>
          </p:cNvPr>
          <p:cNvPicPr>
            <a:picLocks noChangeAspect="1"/>
          </p:cNvPicPr>
          <p:nvPr/>
        </p:nvPicPr>
        <p:blipFill>
          <a:blip r:embed="rId5"/>
          <a:stretch>
            <a:fillRect/>
          </a:stretch>
        </p:blipFill>
        <p:spPr>
          <a:xfrm>
            <a:off x="7378461" y="1612896"/>
            <a:ext cx="2735306" cy="3911945"/>
          </a:xfrm>
          <a:prstGeom prst="rect">
            <a:avLst/>
          </a:prstGeom>
          <a:ln>
            <a:noFill/>
          </a:ln>
          <a:effectLst>
            <a:softEdge rad="112500"/>
          </a:effectLst>
        </p:spPr>
      </p:pic>
      <p:sp>
        <p:nvSpPr>
          <p:cNvPr id="9" name="TextBox 8">
            <a:extLst>
              <a:ext uri="{FF2B5EF4-FFF2-40B4-BE49-F238E27FC236}">
                <a16:creationId xmlns:a16="http://schemas.microsoft.com/office/drawing/2014/main" id="{1EE6CB5A-6A26-4CDA-0B3B-7AEE09A50CAC}"/>
              </a:ext>
            </a:extLst>
          </p:cNvPr>
          <p:cNvSpPr txBox="1"/>
          <p:nvPr/>
        </p:nvSpPr>
        <p:spPr>
          <a:xfrm>
            <a:off x="6701991" y="439962"/>
            <a:ext cx="4794145" cy="1415772"/>
          </a:xfrm>
          <a:prstGeom prst="rect">
            <a:avLst/>
          </a:prstGeom>
          <a:noFill/>
        </p:spPr>
        <p:txBody>
          <a:bodyPr wrap="square">
            <a:spAutoFit/>
          </a:bodyPr>
          <a:lstStyle/>
          <a:p>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KOMYSHYVAKHA RIVER, TOWN OF ZOLOTE, LUHANSK OBLAST</a:t>
            </a:r>
          </a:p>
          <a:p>
            <a:r>
              <a:rPr lang="en-US" sz="1400" i="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Photo by Truth Hounds</a:t>
            </a:r>
          </a:p>
          <a:p>
            <a:endPar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01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E457933-8AC4-EA1C-C14F-C6D0F9BCEF84}"/>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2806DA80-BDBB-89BC-9DC6-94C9A5222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E175270A-9A2B-3FE6-7366-1AAA36BCBBA3}"/>
              </a:ext>
            </a:extLst>
          </p:cNvPr>
          <p:cNvSpPr>
            <a:spLocks noGrp="1"/>
          </p:cNvSpPr>
          <p:nvPr>
            <p:ph type="title"/>
          </p:nvPr>
        </p:nvSpPr>
        <p:spPr>
          <a:xfrm>
            <a:off x="493713" y="509588"/>
            <a:ext cx="7091362" cy="480235"/>
          </a:xfrm>
        </p:spPr>
        <p:txBody>
          <a:bodyPr/>
          <a:lstStyle/>
          <a:p>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DEMOLITION OF THE KAKHOVKA DAM </a:t>
            </a:r>
            <a:r>
              <a:rPr lang="en-US" sz="1400" i="1" spc="-10" dirty="0">
                <a:latin typeface="Calibri" panose="020F0502020204030204" pitchFamily="34" charset="0"/>
                <a:ea typeface="Calibri" panose="020F0502020204030204" pitchFamily="34" charset="0"/>
                <a:cs typeface="Times New Roman" panose="02020603050405020304" pitchFamily="18" charset="0"/>
              </a:rPr>
              <a:t>Photo from UP</a:t>
            </a:r>
            <a:endParaRPr lang="uk-UA" sz="1400" i="1" spc="-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71193AF-973D-B688-1724-000059B65201}"/>
              </a:ext>
            </a:extLst>
          </p:cNvPr>
          <p:cNvPicPr>
            <a:picLocks noChangeAspect="1"/>
          </p:cNvPicPr>
          <p:nvPr/>
        </p:nvPicPr>
        <p:blipFill>
          <a:blip r:embed="rId4"/>
          <a:stretch>
            <a:fillRect/>
          </a:stretch>
        </p:blipFill>
        <p:spPr>
          <a:xfrm>
            <a:off x="241570" y="1307814"/>
            <a:ext cx="5788347" cy="3243117"/>
          </a:xfrm>
          <a:prstGeom prst="rect">
            <a:avLst/>
          </a:prstGeom>
          <a:ln>
            <a:noFill/>
          </a:ln>
          <a:effectLst>
            <a:softEdge rad="112500"/>
          </a:effectLst>
        </p:spPr>
      </p:pic>
      <p:pic>
        <p:nvPicPr>
          <p:cNvPr id="7" name="Рисунок 6">
            <a:extLst>
              <a:ext uri="{FF2B5EF4-FFF2-40B4-BE49-F238E27FC236}">
                <a16:creationId xmlns:a16="http://schemas.microsoft.com/office/drawing/2014/main" id="{2983AF97-C58B-3FB4-5B71-56938ADF5B28}"/>
              </a:ext>
            </a:extLst>
          </p:cNvPr>
          <p:cNvPicPr>
            <a:picLocks noChangeAspect="1"/>
          </p:cNvPicPr>
          <p:nvPr/>
        </p:nvPicPr>
        <p:blipFill>
          <a:blip r:embed="rId5"/>
          <a:stretch>
            <a:fillRect/>
          </a:stretch>
        </p:blipFill>
        <p:spPr>
          <a:xfrm>
            <a:off x="5929481" y="1307815"/>
            <a:ext cx="5400821" cy="3243117"/>
          </a:xfrm>
          <a:prstGeom prst="rect">
            <a:avLst/>
          </a:prstGeom>
          <a:ln>
            <a:noFill/>
          </a:ln>
          <a:effectLst>
            <a:softEdge rad="112500"/>
          </a:effectLst>
        </p:spPr>
      </p:pic>
    </p:spTree>
    <p:extLst>
      <p:ext uri="{BB962C8B-B14F-4D97-AF65-F5344CB8AC3E}">
        <p14:creationId xmlns:p14="http://schemas.microsoft.com/office/powerpoint/2010/main" val="219568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68277CB-0664-C3A2-F289-2793E47BEF17}"/>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5" name="Picture 2" descr="Home - HEI4S3-RM">
            <a:extLst>
              <a:ext uri="{FF2B5EF4-FFF2-40B4-BE49-F238E27FC236}">
                <a16:creationId xmlns:a16="http://schemas.microsoft.com/office/drawing/2014/main" id="{BB55E86B-BAEF-F143-2718-F950FEBC7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6A7012-3A1D-0E47-5D06-0F866CAC214A}"/>
              </a:ext>
            </a:extLst>
          </p:cNvPr>
          <p:cNvSpPr txBox="1"/>
          <p:nvPr/>
        </p:nvSpPr>
        <p:spPr>
          <a:xfrm>
            <a:off x="379801" y="535293"/>
            <a:ext cx="9472122" cy="5633017"/>
          </a:xfrm>
          <a:prstGeom prst="rect">
            <a:avLst/>
          </a:prstGeom>
          <a:noFill/>
        </p:spPr>
        <p:txBody>
          <a:bodyPr wrap="square">
            <a:spAutoFit/>
          </a:bodyPr>
          <a:lstStyle/>
          <a:p>
            <a:pPr marL="149225"/>
            <a:r>
              <a:rPr lang="en-US" sz="2000" b="1" spc="-1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THREATS TO DRINKING WATER SUPPLY IN AREAS OF EMERGENCY AND MILITARY OPERATIONS:</a:t>
            </a:r>
            <a:br>
              <a:rPr lang="en-US" sz="800" b="1" spc="-1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uk-UA" sz="800" b="1" spc="-1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Spontaneous closure of mines</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Destruction of the dam and draining of the </a:t>
            </a:r>
            <a:r>
              <a:rPr lang="en-US" sz="2000" dirty="0" err="1">
                <a:effectLst/>
                <a:latin typeface="Arial" panose="020B0604020202020204" pitchFamily="34" charset="0"/>
                <a:ea typeface="Times New Roman" panose="02020603050405020304" pitchFamily="18" charset="0"/>
                <a:cs typeface="Arial" panose="020B0604020202020204" pitchFamily="34" charset="0"/>
              </a:rPr>
              <a:t>kakhovka</a:t>
            </a:r>
            <a:r>
              <a:rPr lang="en-US" sz="2000" dirty="0">
                <a:effectLst/>
                <a:latin typeface="Arial" panose="020B0604020202020204" pitchFamily="34" charset="0"/>
                <a:ea typeface="Times New Roman" panose="02020603050405020304" pitchFamily="18" charset="0"/>
                <a:cs typeface="Arial" panose="020B0604020202020204" pitchFamily="34" charset="0"/>
              </a:rPr>
              <a:t> water reservoir</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Destruction of water supply infrastructure</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Destruction of treatment facilities</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Mining, shelling and bombardment of the territory</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Large disorganized burials</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149225" algn="just"/>
            <a:r>
              <a:rPr lang="uk-UA" sz="2000" dirty="0">
                <a:effectLst/>
                <a:latin typeface="Arial" panose="020B0604020202020204" pitchFamily="34" charset="0"/>
                <a:ea typeface="Times New Roman" panose="02020603050405020304" pitchFamily="18" charset="0"/>
                <a:cs typeface="Arial" panose="020B0604020202020204" pitchFamily="34" charset="0"/>
              </a:rPr>
              <a:t> </a:t>
            </a:r>
          </a:p>
          <a:p>
            <a:pPr marL="149225"/>
            <a:r>
              <a:rPr lang="en-US" sz="2000" b="1" spc="-1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CONSEQUENCES:</a:t>
            </a:r>
            <a:endParaRPr lang="en-US" sz="800" b="1" spc="-1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149225"/>
            <a:endParaRPr lang="uk-UA" sz="800" b="1" spc="-1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v"/>
            </a:pPr>
            <a:r>
              <a:rPr lang="en-US" sz="2000" dirty="0">
                <a:latin typeface="Arial" panose="020B0604020202020204" pitchFamily="34" charset="0"/>
                <a:ea typeface="Times New Roman" panose="02020603050405020304" pitchFamily="18" charset="0"/>
                <a:cs typeface="Arial" panose="020B0604020202020204" pitchFamily="34" charset="0"/>
              </a:rPr>
              <a:t>Flooding or submersion of land surface by saline mine waters</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Chemical and radiation contamination of groundwater and surface water by mine waters and hazardous substances from waste dumps</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07000"/>
              </a:lnSpc>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Contamination of water objects with organic and biogenic substances, increasing water toxicity</a:t>
            </a:r>
            <a:r>
              <a:rPr lang="uk-UA" sz="20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07000"/>
              </a:lnSpc>
              <a:spcAft>
                <a:spcPts val="800"/>
              </a:spcAft>
              <a:buFont typeface="Wingdings" panose="05000000000000000000" pitchFamily="2" charset="2"/>
              <a:buChar char="v"/>
            </a:pPr>
            <a:r>
              <a:rPr lang="en-US" sz="2000" dirty="0">
                <a:effectLst/>
                <a:latin typeface="Arial" panose="020B0604020202020204" pitchFamily="34" charset="0"/>
                <a:ea typeface="Times New Roman" panose="02020603050405020304" pitchFamily="18" charset="0"/>
                <a:cs typeface="Arial" panose="020B0604020202020204" pitchFamily="34" charset="0"/>
              </a:rPr>
              <a:t>Disruption of the water balance of the territory and exacerbation of water shortage.</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30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2EB143-A166-BA48-9DC5-823092526699}"/>
              </a:ext>
            </a:extLst>
          </p:cNvPr>
          <p:cNvSpPr>
            <a:spLocks noGrp="1"/>
          </p:cNvSpPr>
          <p:nvPr>
            <p:ph type="title"/>
          </p:nvPr>
        </p:nvSpPr>
        <p:spPr>
          <a:xfrm>
            <a:off x="510986" y="509174"/>
            <a:ext cx="11031157" cy="554751"/>
          </a:xfrm>
        </p:spPr>
        <p:txBody>
          <a:bodyPr/>
          <a:lstStyle/>
          <a:p>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RESERVES AND RESOURCES IN PROMISING DRINKING WATER SOURCES OF UKRAINE</a:t>
            </a:r>
            <a:br>
              <a:rPr lang="uk-UA"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fr-FR" sz="2400" dirty="0"/>
          </a:p>
        </p:txBody>
      </p:sp>
      <p:pic>
        <p:nvPicPr>
          <p:cNvPr id="2" name="Obraz 1">
            <a:extLst>
              <a:ext uri="{FF2B5EF4-FFF2-40B4-BE49-F238E27FC236}">
                <a16:creationId xmlns:a16="http://schemas.microsoft.com/office/drawing/2014/main" id="{2F157C65-8DB6-3890-776B-3E07D019DE87}"/>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85BCB53F-497C-6868-91E7-2EFB4B421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1">
            <a:extLst>
              <a:ext uri="{FF2B5EF4-FFF2-40B4-BE49-F238E27FC236}">
                <a16:creationId xmlns:a16="http://schemas.microsoft.com/office/drawing/2014/main" id="{77DC7F43-B3F2-79D8-C4EA-904AEEE929A0}"/>
              </a:ext>
            </a:extLst>
          </p:cNvPr>
          <p:cNvGraphicFramePr>
            <a:graphicFrameLocks noGrp="1"/>
          </p:cNvGraphicFramePr>
          <p:nvPr>
            <p:extLst>
              <p:ext uri="{D42A27DB-BD31-4B8C-83A1-F6EECF244321}">
                <p14:modId xmlns:p14="http://schemas.microsoft.com/office/powerpoint/2010/main" val="3752663695"/>
              </p:ext>
            </p:extLst>
          </p:nvPr>
        </p:nvGraphicFramePr>
        <p:xfrm>
          <a:off x="428049" y="890803"/>
          <a:ext cx="10695078" cy="5186228"/>
        </p:xfrm>
        <a:graphic>
          <a:graphicData uri="http://schemas.openxmlformats.org/drawingml/2006/table">
            <a:tbl>
              <a:tblPr firstRow="1" firstCol="1" lastRow="1" lastCol="1" bandRow="1" bandCol="1">
                <a:tableStyleId>{5940675A-B579-460E-94D1-54222C63F5DA}</a:tableStyleId>
              </a:tblPr>
              <a:tblGrid>
                <a:gridCol w="3907977">
                  <a:extLst>
                    <a:ext uri="{9D8B030D-6E8A-4147-A177-3AD203B41FA5}">
                      <a16:colId xmlns:a16="http://schemas.microsoft.com/office/drawing/2014/main" val="738173408"/>
                    </a:ext>
                  </a:extLst>
                </a:gridCol>
                <a:gridCol w="1162173">
                  <a:extLst>
                    <a:ext uri="{9D8B030D-6E8A-4147-A177-3AD203B41FA5}">
                      <a16:colId xmlns:a16="http://schemas.microsoft.com/office/drawing/2014/main" val="1675122549"/>
                    </a:ext>
                  </a:extLst>
                </a:gridCol>
                <a:gridCol w="3716594">
                  <a:extLst>
                    <a:ext uri="{9D8B030D-6E8A-4147-A177-3AD203B41FA5}">
                      <a16:colId xmlns:a16="http://schemas.microsoft.com/office/drawing/2014/main" val="1866888930"/>
                    </a:ext>
                  </a:extLst>
                </a:gridCol>
                <a:gridCol w="1908334">
                  <a:extLst>
                    <a:ext uri="{9D8B030D-6E8A-4147-A177-3AD203B41FA5}">
                      <a16:colId xmlns:a16="http://schemas.microsoft.com/office/drawing/2014/main" val="1287212774"/>
                    </a:ext>
                  </a:extLst>
                </a:gridCol>
              </a:tblGrid>
              <a:tr h="545342">
                <a:tc>
                  <a:txBody>
                    <a:bodyPr/>
                    <a:lstStyle/>
                    <a:p>
                      <a:pPr marL="6985" algn="ctr">
                        <a:lnSpc>
                          <a:spcPct val="100000"/>
                        </a:lnSpc>
                      </a:pPr>
                      <a:r>
                        <a:rPr lang="en-US" sz="1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Reservoirs and origins of the highest quality drinking water in Ukraine</a:t>
                      </a:r>
                      <a:endParaRPr lang="uk-UA" sz="15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cell3D prstMaterial="dkEdge">
                      <a:bevel prst="relaxedInset"/>
                      <a:lightRig rig="flood" dir="t"/>
                    </a:cell3D>
                    <a:noFill/>
                  </a:tcPr>
                </a:tc>
                <a:tc>
                  <a:txBody>
                    <a:bodyPr/>
                    <a:lstStyle/>
                    <a:p>
                      <a:pPr marL="6985" indent="-3810" algn="ctr">
                        <a:lnSpc>
                          <a:spcPct val="100000"/>
                        </a:lnSpc>
                      </a:pPr>
                      <a:r>
                        <a:rPr lang="en-US" sz="1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Reserves and resources</a:t>
                      </a:r>
                      <a:endParaRPr lang="uk-UA" sz="15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cell3D prstMaterial="dkEdge">
                      <a:bevel prst="relaxedInset"/>
                      <a:lightRig rig="flood" dir="t"/>
                    </a:cell3D>
                    <a:noFill/>
                  </a:tcPr>
                </a:tc>
                <a:tc>
                  <a:txBody>
                    <a:bodyPr/>
                    <a:lstStyle/>
                    <a:p>
                      <a:pPr marL="6985" algn="ctr">
                        <a:lnSpc>
                          <a:spcPct val="100000"/>
                        </a:lnSpc>
                      </a:pPr>
                      <a:r>
                        <a:rPr lang="en-US" sz="1500" b="1"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Essential water treatment</a:t>
                      </a:r>
                      <a:endParaRPr lang="uk-UA" sz="15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cell3D prstMaterial="dkEdge">
                      <a:bevel prst="relaxedInset"/>
                      <a:lightRig rig="flood" dir="t"/>
                    </a:cell3D>
                    <a:noFill/>
                  </a:tcPr>
                </a:tc>
                <a:tc>
                  <a:txBody>
                    <a:bodyPr/>
                    <a:lstStyle/>
                    <a:p>
                      <a:pPr marL="6985" algn="ctr">
                        <a:lnSpc>
                          <a:spcPct val="100000"/>
                        </a:lnSpc>
                        <a:tabLst>
                          <a:tab pos="537845" algn="l"/>
                        </a:tabLst>
                      </a:pPr>
                      <a:r>
                        <a:rPr lang="en-US" sz="1500" b="1"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Estimated service life at a rate of 10 liters/(person*day)</a:t>
                      </a:r>
                      <a:endParaRPr lang="uk-UA" sz="15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cell3D prstMaterial="dkEdge">
                      <a:bevel prst="relaxedInset"/>
                      <a:lightRig rig="flood" dir="t"/>
                    </a:cell3D>
                    <a:noFill/>
                  </a:tcPr>
                </a:tc>
                <a:extLst>
                  <a:ext uri="{0D108BD9-81ED-4DB2-BD59-A6C34878D82A}">
                    <a16:rowId xmlns:a16="http://schemas.microsoft.com/office/drawing/2014/main" val="806011250"/>
                  </a:ext>
                </a:extLst>
              </a:tr>
              <a:tr h="502947">
                <a:tc>
                  <a:txBody>
                    <a:bodyPr/>
                    <a:lstStyle/>
                    <a:p>
                      <a:pPr marL="6985">
                        <a:lnSpc>
                          <a:spcPct val="100000"/>
                        </a:lnSpc>
                      </a:pPr>
                      <a:r>
                        <a:rPr lang="en-US" sz="1500" dirty="0">
                          <a:effectLst/>
                          <a:latin typeface="Arial" panose="020B0604020202020204" pitchFamily="34" charset="0"/>
                          <a:cs typeface="Arial" panose="020B0604020202020204" pitchFamily="34" charset="0"/>
                        </a:rPr>
                        <a:t>Fresh water in the collectors of the Dnipro-Donetsk artesian basin</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dirty="0">
                          <a:effectLst/>
                          <a:latin typeface="Arial" panose="020B0604020202020204" pitchFamily="34" charset="0"/>
                          <a:cs typeface="Arial" panose="020B0604020202020204" pitchFamily="34" charset="0"/>
                        </a:rPr>
                        <a:t>735</a:t>
                      </a:r>
                      <a:r>
                        <a:rPr lang="uk-UA" sz="1500" spc="5" dirty="0">
                          <a:effectLst/>
                          <a:latin typeface="Arial" panose="020B0604020202020204" pitchFamily="34" charset="0"/>
                          <a:cs typeface="Arial" panose="020B0604020202020204" pitchFamily="34" charset="0"/>
                        </a:rPr>
                        <a:t> </a:t>
                      </a:r>
                      <a:r>
                        <a:rPr lang="en-US" sz="1500" spc="-25" dirty="0">
                          <a:effectLst/>
                          <a:latin typeface="Arial" panose="020B0604020202020204" pitchFamily="34" charset="0"/>
                          <a:cs typeface="Arial" panose="020B0604020202020204" pitchFamily="34" charset="0"/>
                        </a:rPr>
                        <a:t>km</a:t>
                      </a:r>
                      <a:r>
                        <a:rPr lang="uk-UA" sz="1500" spc="-25" baseline="30000" dirty="0">
                          <a:effectLst/>
                          <a:latin typeface="Arial" panose="020B0604020202020204" pitchFamily="34" charset="0"/>
                          <a:cs typeface="Arial" panose="020B0604020202020204" pitchFamily="34" charset="0"/>
                        </a:rPr>
                        <a:t>3</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tabLst>
                          <a:tab pos="786130" algn="l"/>
                        </a:tabLst>
                      </a:pPr>
                      <a:r>
                        <a:rPr lang="en-US" sz="1500" spc="-10" dirty="0">
                          <a:effectLst/>
                          <a:latin typeface="Arial" panose="020B0604020202020204" pitchFamily="34" charset="0"/>
                          <a:cs typeface="Arial" panose="020B0604020202020204" pitchFamily="34" charset="0"/>
                        </a:rPr>
                        <a:t>Partial removal of iron, fluoride, ammonia</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dirty="0">
                          <a:effectLst/>
                          <a:latin typeface="Arial" panose="020B0604020202020204" pitchFamily="34" charset="0"/>
                          <a:cs typeface="Arial" panose="020B0604020202020204" pitchFamily="34" charset="0"/>
                        </a:rPr>
                        <a:t>4,8</a:t>
                      </a:r>
                      <a:r>
                        <a:rPr lang="uk-UA" sz="1500" spc="-15" dirty="0">
                          <a:effectLst/>
                          <a:latin typeface="Arial" panose="020B0604020202020204" pitchFamily="34" charset="0"/>
                          <a:cs typeface="Arial" panose="020B0604020202020204" pitchFamily="34" charset="0"/>
                        </a:rPr>
                        <a:t> </a:t>
                      </a:r>
                      <a:r>
                        <a:rPr lang="en-US" sz="1500" dirty="0">
                          <a:effectLst/>
                          <a:latin typeface="Arial" panose="020B0604020202020204" pitchFamily="34" charset="0"/>
                          <a:cs typeface="Arial" panose="020B0604020202020204" pitchFamily="34" charset="0"/>
                        </a:rPr>
                        <a:t>thousand years</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extLst>
                  <a:ext uri="{0D108BD9-81ED-4DB2-BD59-A6C34878D82A}">
                    <a16:rowId xmlns:a16="http://schemas.microsoft.com/office/drawing/2014/main" val="624386780"/>
                  </a:ext>
                </a:extLst>
              </a:tr>
              <a:tr h="677228">
                <a:tc>
                  <a:txBody>
                    <a:bodyPr/>
                    <a:lstStyle/>
                    <a:p>
                      <a:pPr marL="6985">
                        <a:lnSpc>
                          <a:spcPct val="100000"/>
                        </a:lnSpc>
                      </a:pPr>
                      <a:r>
                        <a:rPr lang="en-US" sz="1500" b="0" i="0" kern="1200" dirty="0">
                          <a:solidFill>
                            <a:schemeClr val="tx1"/>
                          </a:solidFill>
                          <a:effectLst/>
                          <a:latin typeface="Arial" panose="020B0604020202020204" pitchFamily="34" charset="0"/>
                          <a:ea typeface="+mn-ea"/>
                          <a:cs typeface="Arial" panose="020B0604020202020204" pitchFamily="34" charset="0"/>
                        </a:rPr>
                        <a:t>Pre-industrial fresh and slightly brackish (up to 1.5 g</a:t>
                      </a:r>
                      <a:r>
                        <a:rPr lang="uk-UA" sz="1500" dirty="0">
                          <a:effectLst/>
                          <a:latin typeface="Arial" panose="020B0604020202020204" pitchFamily="34" charset="0"/>
                          <a:cs typeface="Arial" panose="020B0604020202020204" pitchFamily="34" charset="0"/>
                        </a:rPr>
                        <a:t>/</a:t>
                      </a:r>
                      <a:r>
                        <a:rPr lang="en-US" sz="1500" dirty="0">
                          <a:effectLst/>
                          <a:latin typeface="Arial" panose="020B0604020202020204" pitchFamily="34" charset="0"/>
                          <a:cs typeface="Arial" panose="020B0604020202020204" pitchFamily="34" charset="0"/>
                        </a:rPr>
                        <a:t>dm</a:t>
                      </a:r>
                      <a:r>
                        <a:rPr lang="uk-UA" sz="1500" baseline="30000" dirty="0">
                          <a:effectLst/>
                          <a:latin typeface="Arial" panose="020B0604020202020204" pitchFamily="34" charset="0"/>
                          <a:cs typeface="Arial" panose="020B0604020202020204" pitchFamily="34" charset="0"/>
                        </a:rPr>
                        <a:t>3</a:t>
                      </a:r>
                      <a:r>
                        <a:rPr lang="uk-UA" sz="1500" spc="-5" dirty="0">
                          <a:effectLst/>
                          <a:latin typeface="Arial" panose="020B0604020202020204" pitchFamily="34" charset="0"/>
                          <a:cs typeface="Arial" panose="020B0604020202020204" pitchFamily="34" charset="0"/>
                        </a:rPr>
                        <a:t> </a:t>
                      </a:r>
                      <a:r>
                        <a:rPr lang="uk-UA" sz="1500" dirty="0">
                          <a:effectLst/>
                          <a:latin typeface="Arial" panose="020B0604020202020204" pitchFamily="34" charset="0"/>
                          <a:cs typeface="Arial" panose="020B0604020202020204" pitchFamily="34" charset="0"/>
                        </a:rPr>
                        <a:t>)</a:t>
                      </a:r>
                      <a:r>
                        <a:rPr lang="uk-UA" sz="1500" spc="-15" dirty="0">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ea typeface="+mn-ea"/>
                          <a:cs typeface="Arial" panose="020B0604020202020204" pitchFamily="34" charset="0"/>
                        </a:rPr>
                        <a:t>waters of the marl-chalk layer of the Dnieper-Donets Basin.</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dirty="0">
                          <a:effectLst/>
                          <a:latin typeface="Arial" panose="020B0604020202020204" pitchFamily="34" charset="0"/>
                          <a:cs typeface="Arial" panose="020B0604020202020204" pitchFamily="34" charset="0"/>
                        </a:rPr>
                        <a:t>75</a:t>
                      </a:r>
                      <a:r>
                        <a:rPr lang="uk-UA" sz="1500" spc="-10" dirty="0">
                          <a:effectLst/>
                          <a:latin typeface="Arial" panose="020B0604020202020204" pitchFamily="34" charset="0"/>
                          <a:cs typeface="Arial" panose="020B0604020202020204" pitchFamily="34" charset="0"/>
                        </a:rPr>
                        <a:t> </a:t>
                      </a:r>
                      <a:r>
                        <a:rPr lang="en-US" sz="1500" spc="-25" dirty="0">
                          <a:effectLst/>
                          <a:latin typeface="Arial" panose="020B0604020202020204" pitchFamily="34" charset="0"/>
                          <a:cs typeface="Arial" panose="020B0604020202020204" pitchFamily="34" charset="0"/>
                        </a:rPr>
                        <a:t>km</a:t>
                      </a:r>
                      <a:r>
                        <a:rPr lang="uk-UA" sz="1500" spc="-25" baseline="30000" dirty="0">
                          <a:effectLst/>
                          <a:latin typeface="Arial" panose="020B0604020202020204" pitchFamily="34" charset="0"/>
                          <a:cs typeface="Arial" panose="020B0604020202020204" pitchFamily="34" charset="0"/>
                        </a:rPr>
                        <a:t>3</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just">
                        <a:lnSpc>
                          <a:spcPct val="100000"/>
                        </a:lnSpc>
                        <a:tabLst>
                          <a:tab pos="907415" algn="l"/>
                        </a:tabLst>
                      </a:pPr>
                      <a:r>
                        <a:rPr lang="en-US" sz="1500" spc="-10" dirty="0">
                          <a:effectLst/>
                          <a:latin typeface="Arial" panose="020B0604020202020204" pitchFamily="34" charset="0"/>
                          <a:cs typeface="Arial" panose="020B0604020202020204" pitchFamily="34" charset="0"/>
                        </a:rPr>
                        <a:t>Removal of ammonia, salts, trace elements, blending with purified atmospheric water</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dirty="0">
                          <a:effectLst/>
                          <a:latin typeface="Arial" panose="020B0604020202020204" pitchFamily="34" charset="0"/>
                          <a:cs typeface="Arial" panose="020B0604020202020204" pitchFamily="34" charset="0"/>
                        </a:rPr>
                        <a:t>490</a:t>
                      </a:r>
                      <a:r>
                        <a:rPr lang="uk-UA" sz="1500" spc="-10" dirty="0">
                          <a:effectLst/>
                          <a:latin typeface="Arial" panose="020B0604020202020204" pitchFamily="34" charset="0"/>
                          <a:cs typeface="Arial" panose="020B0604020202020204" pitchFamily="34" charset="0"/>
                        </a:rPr>
                        <a:t> </a:t>
                      </a:r>
                      <a:r>
                        <a:rPr lang="en-US" sz="1500" spc="-10" dirty="0">
                          <a:effectLst/>
                          <a:latin typeface="Arial" panose="020B0604020202020204" pitchFamily="34" charset="0"/>
                          <a:cs typeface="Arial" panose="020B0604020202020204" pitchFamily="34" charset="0"/>
                        </a:rPr>
                        <a:t>years</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extLst>
                  <a:ext uri="{0D108BD9-81ED-4DB2-BD59-A6C34878D82A}">
                    <a16:rowId xmlns:a16="http://schemas.microsoft.com/office/drawing/2014/main" val="1960985069"/>
                  </a:ext>
                </a:extLst>
              </a:tr>
              <a:tr h="677228">
                <a:tc>
                  <a:txBody>
                    <a:bodyPr/>
                    <a:lstStyle/>
                    <a:p>
                      <a:pPr marL="6985">
                        <a:lnSpc>
                          <a:spcPct val="100000"/>
                        </a:lnSpc>
                      </a:pPr>
                      <a:r>
                        <a:rPr lang="en-US" sz="1500" dirty="0">
                          <a:effectLst/>
                          <a:latin typeface="Arial" panose="020B0604020202020204" pitchFamily="34" charset="0"/>
                          <a:cs typeface="Arial" panose="020B0604020202020204" pitchFamily="34" charset="0"/>
                        </a:rPr>
                        <a:t>Brackish waters of the slow water exchange zone with salinity up to 10 g</a:t>
                      </a:r>
                      <a:r>
                        <a:rPr lang="uk-UA" sz="1500" spc="-10" dirty="0">
                          <a:effectLst/>
                          <a:latin typeface="Arial" panose="020B0604020202020204" pitchFamily="34" charset="0"/>
                          <a:cs typeface="Arial" panose="020B0604020202020204" pitchFamily="34" charset="0"/>
                        </a:rPr>
                        <a:t>/</a:t>
                      </a:r>
                      <a:r>
                        <a:rPr lang="en-US" sz="1500" spc="-10" dirty="0">
                          <a:effectLst/>
                          <a:latin typeface="Arial" panose="020B0604020202020204" pitchFamily="34" charset="0"/>
                          <a:cs typeface="Arial" panose="020B0604020202020204" pitchFamily="34" charset="0"/>
                        </a:rPr>
                        <a:t>dm</a:t>
                      </a:r>
                      <a:r>
                        <a:rPr lang="uk-UA" sz="1500" spc="-10" baseline="30000" dirty="0">
                          <a:effectLst/>
                          <a:latin typeface="Arial" panose="020B0604020202020204" pitchFamily="34" charset="0"/>
                          <a:cs typeface="Arial" panose="020B0604020202020204" pitchFamily="34" charset="0"/>
                        </a:rPr>
                        <a:t>3</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spc="-10" dirty="0">
                          <a:effectLst/>
                          <a:latin typeface="Arial" panose="020B0604020202020204" pitchFamily="34" charset="0"/>
                          <a:cs typeface="Arial" panose="020B0604020202020204" pitchFamily="34" charset="0"/>
                        </a:rPr>
                        <a:t>1600 </a:t>
                      </a:r>
                      <a:r>
                        <a:rPr lang="en-US" sz="1500" spc="-10" dirty="0">
                          <a:effectLst/>
                          <a:latin typeface="Arial" panose="020B0604020202020204" pitchFamily="34" charset="0"/>
                          <a:cs typeface="Arial" panose="020B0604020202020204" pitchFamily="34" charset="0"/>
                        </a:rPr>
                        <a:t>km</a:t>
                      </a:r>
                      <a:r>
                        <a:rPr lang="uk-UA" sz="1500" spc="-10" baseline="30000" dirty="0">
                          <a:effectLst/>
                          <a:latin typeface="Arial" panose="020B0604020202020204" pitchFamily="34" charset="0"/>
                          <a:cs typeface="Arial" panose="020B0604020202020204" pitchFamily="34" charset="0"/>
                        </a:rPr>
                        <a:t>3</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pPr>
                      <a:r>
                        <a:rPr lang="en-US" sz="1500" dirty="0">
                          <a:effectLst/>
                          <a:latin typeface="Arial" panose="020B0604020202020204" pitchFamily="34" charset="0"/>
                          <a:cs typeface="Arial" panose="020B0604020202020204" pitchFamily="34" charset="0"/>
                        </a:rPr>
                        <a:t>Desalination by reverse osmosis or blending with treated atmospheric water</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dirty="0">
                          <a:effectLst/>
                          <a:latin typeface="Arial" panose="020B0604020202020204" pitchFamily="34" charset="0"/>
                          <a:cs typeface="Arial" panose="020B0604020202020204" pitchFamily="34" charset="0"/>
                        </a:rPr>
                        <a:t>10,4</a:t>
                      </a:r>
                      <a:r>
                        <a:rPr lang="uk-UA" sz="1500" spc="-15" dirty="0">
                          <a:effectLst/>
                          <a:latin typeface="Arial" panose="020B0604020202020204" pitchFamily="34" charset="0"/>
                          <a:cs typeface="Arial" panose="020B0604020202020204" pitchFamily="34" charset="0"/>
                        </a:rPr>
                        <a:t> </a:t>
                      </a:r>
                      <a:r>
                        <a:rPr lang="en-US" sz="1500" dirty="0">
                          <a:effectLst/>
                          <a:latin typeface="Arial" panose="020B0604020202020204" pitchFamily="34" charset="0"/>
                          <a:cs typeface="Arial" panose="020B0604020202020204" pitchFamily="34" charset="0"/>
                        </a:rPr>
                        <a:t>thousand years</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extLst>
                  <a:ext uri="{0D108BD9-81ED-4DB2-BD59-A6C34878D82A}">
                    <a16:rowId xmlns:a16="http://schemas.microsoft.com/office/drawing/2014/main" val="2676602570"/>
                  </a:ext>
                </a:extLst>
              </a:tr>
              <a:tr h="502947">
                <a:tc>
                  <a:txBody>
                    <a:bodyPr/>
                    <a:lstStyle/>
                    <a:p>
                      <a:pPr marL="6985">
                        <a:lnSpc>
                          <a:spcPct val="100000"/>
                        </a:lnSpc>
                        <a:tabLst>
                          <a:tab pos="647065" algn="l"/>
                        </a:tabLst>
                      </a:pPr>
                      <a:r>
                        <a:rPr lang="en-US" sz="1500" spc="-10" dirty="0">
                          <a:effectLst/>
                          <a:latin typeface="Arial" panose="020B0604020202020204" pitchFamily="34" charset="0"/>
                          <a:cs typeface="Arial" panose="020B0604020202020204" pitchFamily="34" charset="0"/>
                        </a:rPr>
                        <a:t>Total strategic reserves of pre-industrial water</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spc="-20" dirty="0">
                          <a:effectLst/>
                          <a:latin typeface="Arial" panose="020B0604020202020204" pitchFamily="34" charset="0"/>
                          <a:cs typeface="Arial" panose="020B0604020202020204" pitchFamily="34" charset="0"/>
                        </a:rPr>
                        <a:t>2410 </a:t>
                      </a:r>
                      <a:r>
                        <a:rPr lang="en-US" sz="1500" spc="-25" dirty="0">
                          <a:effectLst/>
                          <a:latin typeface="Arial" panose="020B0604020202020204" pitchFamily="34" charset="0"/>
                          <a:cs typeface="Arial" panose="020B0604020202020204" pitchFamily="34" charset="0"/>
                        </a:rPr>
                        <a:t>km</a:t>
                      </a:r>
                      <a:r>
                        <a:rPr lang="uk-UA" sz="1500" spc="-25" baseline="30000" dirty="0">
                          <a:effectLst/>
                          <a:latin typeface="Arial" panose="020B0604020202020204" pitchFamily="34" charset="0"/>
                          <a:cs typeface="Arial" panose="020B0604020202020204" pitchFamily="34" charset="0"/>
                        </a:rPr>
                        <a:t>3</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pPr>
                      <a:r>
                        <a:rPr lang="en-US" sz="1500" dirty="0">
                          <a:effectLst/>
                          <a:latin typeface="Arial" panose="020B0604020202020204" pitchFamily="34" charset="0"/>
                          <a:cs typeface="Arial" panose="020B0604020202020204" pitchFamily="34" charset="0"/>
                        </a:rPr>
                        <a:t>All the required technologies have been explored to date</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dirty="0">
                          <a:effectLst/>
                          <a:latin typeface="Arial" panose="020B0604020202020204" pitchFamily="34" charset="0"/>
                          <a:cs typeface="Arial" panose="020B0604020202020204" pitchFamily="34" charset="0"/>
                        </a:rPr>
                        <a:t>15,7</a:t>
                      </a:r>
                      <a:r>
                        <a:rPr lang="uk-UA" sz="1500" spc="-15" dirty="0">
                          <a:effectLst/>
                          <a:latin typeface="Arial" panose="020B0604020202020204" pitchFamily="34" charset="0"/>
                          <a:cs typeface="Arial" panose="020B0604020202020204" pitchFamily="34" charset="0"/>
                        </a:rPr>
                        <a:t> </a:t>
                      </a:r>
                      <a:r>
                        <a:rPr lang="en-US" sz="1500" dirty="0">
                          <a:effectLst/>
                          <a:latin typeface="Arial" panose="020B0604020202020204" pitchFamily="34" charset="0"/>
                          <a:cs typeface="Arial" panose="020B0604020202020204" pitchFamily="34" charset="0"/>
                        </a:rPr>
                        <a:t>thousand years</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extLst>
                  <a:ext uri="{0D108BD9-81ED-4DB2-BD59-A6C34878D82A}">
                    <a16:rowId xmlns:a16="http://schemas.microsoft.com/office/drawing/2014/main" val="3071429109"/>
                  </a:ext>
                </a:extLst>
              </a:tr>
              <a:tr h="502947">
                <a:tc>
                  <a:txBody>
                    <a:bodyPr/>
                    <a:lstStyle/>
                    <a:p>
                      <a:pPr marL="6985">
                        <a:lnSpc>
                          <a:spcPct val="100000"/>
                        </a:lnSpc>
                      </a:pPr>
                      <a:r>
                        <a:rPr lang="en-US" sz="1500" dirty="0">
                          <a:effectLst/>
                          <a:latin typeface="Arial" panose="020B0604020202020204" pitchFamily="34" charset="0"/>
                          <a:cs typeface="Arial" panose="020B0604020202020204" pitchFamily="34" charset="0"/>
                        </a:rPr>
                        <a:t>Relic water of Antarctic glaciers</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pPr>
                      <a:r>
                        <a:rPr lang="uk-UA" sz="1500" spc="-10" dirty="0">
                          <a:effectLst/>
                          <a:latin typeface="Arial" panose="020B0604020202020204" pitchFamily="34" charset="0"/>
                          <a:cs typeface="Arial" panose="020B0604020202020204" pitchFamily="34" charset="0"/>
                        </a:rPr>
                        <a:t> 6,0</a:t>
                      </a:r>
                      <a:r>
                        <a:rPr lang="uk-UA" sz="1500" spc="-50" dirty="0">
                          <a:effectLst/>
                          <a:latin typeface="Arial" panose="020B0604020202020204" pitchFamily="34" charset="0"/>
                          <a:cs typeface="Arial" panose="020B0604020202020204" pitchFamily="34" charset="0"/>
                        </a:rPr>
                        <a:t> </a:t>
                      </a:r>
                      <a:r>
                        <a:rPr lang="en-US" sz="1500" spc="-10" dirty="0">
                          <a:effectLst/>
                          <a:latin typeface="Arial" panose="020B0604020202020204" pitchFamily="34" charset="0"/>
                          <a:cs typeface="Arial" panose="020B0604020202020204" pitchFamily="34" charset="0"/>
                        </a:rPr>
                        <a:t>km</a:t>
                      </a:r>
                      <a:r>
                        <a:rPr lang="uk-UA" sz="1500" spc="-10" baseline="30000" dirty="0">
                          <a:effectLst/>
                          <a:latin typeface="Arial" panose="020B0604020202020204" pitchFamily="34" charset="0"/>
                          <a:cs typeface="Arial" panose="020B0604020202020204" pitchFamily="34" charset="0"/>
                        </a:rPr>
                        <a:t>3</a:t>
                      </a:r>
                      <a:r>
                        <a:rPr lang="uk-UA" sz="1500" spc="-10" dirty="0">
                          <a:effectLst/>
                          <a:latin typeface="Arial" panose="020B0604020202020204" pitchFamily="34" charset="0"/>
                          <a:cs typeface="Arial" panose="020B0604020202020204" pitchFamily="34" charset="0"/>
                        </a:rPr>
                        <a:t>/ </a:t>
                      </a:r>
                      <a:r>
                        <a:rPr lang="en-US" sz="1500" spc="-20" dirty="0">
                          <a:effectLst/>
                          <a:latin typeface="Arial" panose="020B0604020202020204" pitchFamily="34" charset="0"/>
                          <a:cs typeface="Arial" panose="020B0604020202020204" pitchFamily="34" charset="0"/>
                        </a:rPr>
                        <a:t>year</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tabLst>
                          <a:tab pos="542925" algn="l"/>
                          <a:tab pos="737870" algn="l"/>
                        </a:tabLst>
                      </a:pPr>
                      <a:r>
                        <a:rPr lang="en-US" sz="1500" spc="-10" dirty="0">
                          <a:effectLst/>
                          <a:latin typeface="Arial" panose="020B0604020202020204" pitchFamily="34" charset="0"/>
                          <a:cs typeface="Arial" panose="020B0604020202020204" pitchFamily="34" charset="0"/>
                        </a:rPr>
                        <a:t>Blend with natural brackish water</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en-US" sz="1500" spc="-10" dirty="0">
                          <a:effectLst/>
                          <a:latin typeface="Arial" panose="020B0604020202020204" pitchFamily="34" charset="0"/>
                          <a:cs typeface="Arial" panose="020B0604020202020204" pitchFamily="34" charset="0"/>
                        </a:rPr>
                        <a:t>Long-term</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extLst>
                  <a:ext uri="{0D108BD9-81ED-4DB2-BD59-A6C34878D82A}">
                    <a16:rowId xmlns:a16="http://schemas.microsoft.com/office/drawing/2014/main" val="2586795405"/>
                  </a:ext>
                </a:extLst>
              </a:tr>
              <a:tr h="677228">
                <a:tc>
                  <a:txBody>
                    <a:bodyPr/>
                    <a:lstStyle/>
                    <a:p>
                      <a:pPr marL="6985">
                        <a:lnSpc>
                          <a:spcPct val="100000"/>
                        </a:lnSpc>
                      </a:pPr>
                      <a:r>
                        <a:rPr lang="en-US" sz="1500" dirty="0">
                          <a:effectLst/>
                          <a:latin typeface="Arial" panose="020B0604020202020204" pitchFamily="34" charset="0"/>
                          <a:cs typeface="Arial" panose="020B0604020202020204" pitchFamily="34" charset="0"/>
                        </a:rPr>
                        <a:t>Groundwater of sandy river terraces</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gn="ctr">
                        <a:lnSpc>
                          <a:spcPct val="100000"/>
                        </a:lnSpc>
                      </a:pPr>
                      <a:r>
                        <a:rPr lang="uk-UA" sz="1500" spc="-20" dirty="0">
                          <a:effectLst/>
                          <a:latin typeface="Arial" panose="020B0604020202020204" pitchFamily="34" charset="0"/>
                          <a:cs typeface="Arial" panose="020B0604020202020204" pitchFamily="34" charset="0"/>
                        </a:rPr>
                        <a:t>1942</a:t>
                      </a:r>
                      <a:endParaRPr lang="uk-UA" sz="1500" dirty="0">
                        <a:effectLst/>
                        <a:latin typeface="Arial" panose="020B0604020202020204" pitchFamily="34" charset="0"/>
                        <a:cs typeface="Arial" panose="020B0604020202020204" pitchFamily="34" charset="0"/>
                      </a:endParaRPr>
                    </a:p>
                    <a:p>
                      <a:pPr marL="6985" algn="ctr">
                        <a:lnSpc>
                          <a:spcPct val="100000"/>
                        </a:lnSpc>
                      </a:pPr>
                      <a:r>
                        <a:rPr lang="en-US" sz="1500" spc="-50" dirty="0">
                          <a:effectLst/>
                          <a:latin typeface="Arial" panose="020B0604020202020204" pitchFamily="34" charset="0"/>
                          <a:cs typeface="Arial" panose="020B0604020202020204" pitchFamily="34" charset="0"/>
                        </a:rPr>
                        <a:t>thousand</a:t>
                      </a:r>
                      <a:r>
                        <a:rPr lang="uk-UA" sz="1500" spc="-50" dirty="0">
                          <a:effectLst/>
                          <a:latin typeface="Arial" panose="020B0604020202020204" pitchFamily="34" charset="0"/>
                          <a:cs typeface="Arial" panose="020B0604020202020204" pitchFamily="34" charset="0"/>
                        </a:rPr>
                        <a:t> </a:t>
                      </a:r>
                      <a:r>
                        <a:rPr lang="en-US" sz="1500" spc="-10" dirty="0">
                          <a:effectLst/>
                          <a:latin typeface="Arial" panose="020B0604020202020204" pitchFamily="34" charset="0"/>
                          <a:cs typeface="Arial" panose="020B0604020202020204" pitchFamily="34" charset="0"/>
                        </a:rPr>
                        <a:t>m</a:t>
                      </a:r>
                      <a:r>
                        <a:rPr lang="uk-UA" sz="1500" spc="-10" baseline="30000" dirty="0">
                          <a:effectLst/>
                          <a:latin typeface="Arial" panose="020B0604020202020204" pitchFamily="34" charset="0"/>
                          <a:cs typeface="Arial" panose="020B0604020202020204" pitchFamily="34" charset="0"/>
                        </a:rPr>
                        <a:t>3</a:t>
                      </a:r>
                      <a:r>
                        <a:rPr lang="uk-UA" sz="1500" spc="-10" dirty="0">
                          <a:effectLst/>
                          <a:latin typeface="Arial" panose="020B0604020202020204" pitchFamily="34" charset="0"/>
                          <a:cs typeface="Arial" panose="020B0604020202020204" pitchFamily="34" charset="0"/>
                        </a:rPr>
                        <a:t>/ </a:t>
                      </a:r>
                      <a:r>
                        <a:rPr lang="en-US" sz="1500" spc="-20" dirty="0">
                          <a:effectLst/>
                          <a:latin typeface="Arial" panose="020B0604020202020204" pitchFamily="34" charset="0"/>
                          <a:cs typeface="Arial" panose="020B0604020202020204" pitchFamily="34" charset="0"/>
                        </a:rPr>
                        <a:t>day</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tabLst>
                          <a:tab pos="824865" algn="l"/>
                          <a:tab pos="1021080" algn="l"/>
                        </a:tabLst>
                      </a:pPr>
                      <a:r>
                        <a:rPr lang="en-US" sz="1500" spc="-10" dirty="0">
                          <a:effectLst/>
                          <a:latin typeface="Arial" panose="020B0604020202020204" pitchFamily="34" charset="0"/>
                          <a:cs typeface="Arial" panose="020B0604020202020204" pitchFamily="34" charset="0"/>
                        </a:rPr>
                        <a:t>Fluoridation and iodization, partial removal of ammonia and iron</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tc>
                  <a:txBody>
                    <a:bodyPr/>
                    <a:lstStyle/>
                    <a:p>
                      <a:pPr marL="6985">
                        <a:lnSpc>
                          <a:spcPct val="100000"/>
                        </a:lnSpc>
                      </a:pPr>
                      <a:r>
                        <a:rPr lang="en-US" sz="1500" dirty="0">
                          <a:effectLst/>
                          <a:latin typeface="Arial" panose="020B0604020202020204" pitchFamily="34" charset="0"/>
                          <a:cs typeface="Arial" panose="020B0604020202020204" pitchFamily="34" charset="0"/>
                        </a:rPr>
                        <a:t>Unlimited for 194 million people</a:t>
                      </a:r>
                      <a:endParaRPr lang="uk-UA" sz="1500" dirty="0">
                        <a:effectLst/>
                        <a:latin typeface="Arial" panose="020B0604020202020204" pitchFamily="34" charset="0"/>
                        <a:ea typeface="Times New Roman" panose="02020603050405020304" pitchFamily="18" charset="0"/>
                        <a:cs typeface="Arial" panose="020B0604020202020204" pitchFamily="34" charset="0"/>
                      </a:endParaRPr>
                    </a:p>
                  </a:txBody>
                  <a:tcPr marL="108000" marR="108000" marT="108000" marB="108000" anchor="ctr">
                    <a:cell3D prstMaterial="dkEdge">
                      <a:bevel prst="relaxedInset"/>
                      <a:lightRig rig="flood" dir="t"/>
                    </a:cell3D>
                    <a:noFill/>
                  </a:tcPr>
                </a:tc>
                <a:extLst>
                  <a:ext uri="{0D108BD9-81ED-4DB2-BD59-A6C34878D82A}">
                    <a16:rowId xmlns:a16="http://schemas.microsoft.com/office/drawing/2014/main" val="896908735"/>
                  </a:ext>
                </a:extLst>
              </a:tr>
            </a:tbl>
          </a:graphicData>
        </a:graphic>
      </p:graphicFrame>
    </p:spTree>
    <p:extLst>
      <p:ext uri="{BB962C8B-B14F-4D97-AF65-F5344CB8AC3E}">
        <p14:creationId xmlns:p14="http://schemas.microsoft.com/office/powerpoint/2010/main" val="374768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26DEE2E-1E66-3344-8C17-8603C82F8D9F}"/>
              </a:ext>
            </a:extLst>
          </p:cNvPr>
          <p:cNvSpPr>
            <a:spLocks noGrp="1"/>
          </p:cNvSpPr>
          <p:nvPr>
            <p:ph type="title"/>
          </p:nvPr>
        </p:nvSpPr>
        <p:spPr>
          <a:xfrm>
            <a:off x="493734" y="509174"/>
            <a:ext cx="10880222" cy="747389"/>
          </a:xfrm>
        </p:spPr>
        <p:txBody>
          <a:bodyPr/>
          <a:lstStyle/>
          <a:p>
            <a:r>
              <a:rPr lang="en-US"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MEASURES TO IMPROVE THE RELIABILITY OF WATER SUPPLY TO THE POPULATION IN AREAS OF EMERGENCY AND MILITARY OPERATIONS</a:t>
            </a:r>
            <a:br>
              <a:rPr lang="uk-UA" sz="2400" b="1" spc="-1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fr-FR" sz="2400" dirty="0"/>
          </a:p>
        </p:txBody>
      </p:sp>
      <p:pic>
        <p:nvPicPr>
          <p:cNvPr id="2" name="Obraz 1">
            <a:extLst>
              <a:ext uri="{FF2B5EF4-FFF2-40B4-BE49-F238E27FC236}">
                <a16:creationId xmlns:a16="http://schemas.microsoft.com/office/drawing/2014/main" id="{C27A9269-02F6-E6E9-D9FB-B014566B181E}"/>
              </a:ext>
            </a:extLst>
          </p:cNvPr>
          <p:cNvPicPr>
            <a:picLocks noChangeAspect="1"/>
          </p:cNvPicPr>
          <p:nvPr/>
        </p:nvPicPr>
        <p:blipFill>
          <a:blip r:embed="rId2"/>
          <a:stretch>
            <a:fillRect/>
          </a:stretch>
        </p:blipFill>
        <p:spPr>
          <a:xfrm>
            <a:off x="551935" y="6182229"/>
            <a:ext cx="2637910" cy="480235"/>
          </a:xfrm>
          <a:prstGeom prst="rect">
            <a:avLst/>
          </a:prstGeom>
        </p:spPr>
      </p:pic>
      <p:pic>
        <p:nvPicPr>
          <p:cNvPr id="4" name="Picture 2" descr="Home - HEI4S3-RM">
            <a:extLst>
              <a:ext uri="{FF2B5EF4-FFF2-40B4-BE49-F238E27FC236}">
                <a16:creationId xmlns:a16="http://schemas.microsoft.com/office/drawing/2014/main" id="{CC22A00B-1E04-FF88-B19B-C8687ED76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137" y="6208321"/>
            <a:ext cx="1545328" cy="428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C0FBC6-430D-9B1B-4D73-1DDBFFBF508C}"/>
              </a:ext>
            </a:extLst>
          </p:cNvPr>
          <p:cNvSpPr txBox="1"/>
          <p:nvPr/>
        </p:nvSpPr>
        <p:spPr>
          <a:xfrm>
            <a:off x="551935" y="1616202"/>
            <a:ext cx="10072803" cy="4140172"/>
          </a:xfrm>
          <a:prstGeom prst="rect">
            <a:avLst/>
          </a:prstGeom>
          <a:noFill/>
        </p:spPr>
        <p:txBody>
          <a:bodyPr wrap="square">
            <a:spAutoFit/>
          </a:bodyPr>
          <a:lstStyle/>
          <a:p>
            <a:pPr marL="342900" lvl="0" indent="-342900" algn="just">
              <a:lnSpc>
                <a:spcPct val="107000"/>
              </a:lnSpc>
              <a:buFont typeface="Wingdings" panose="05000000000000000000" pitchFamily="2" charset="2"/>
              <a:buChar char="v"/>
            </a:pPr>
            <a:r>
              <a:rPr lang="en-US" dirty="0">
                <a:latin typeface="Arial" panose="020B0604020202020204" pitchFamily="34" charset="0"/>
                <a:ea typeface="Times New Roman" panose="02020603050405020304" pitchFamily="18" charset="0"/>
                <a:cs typeface="Arial" panose="020B0604020202020204" pitchFamily="34" charset="0"/>
              </a:rPr>
              <a:t>A</a:t>
            </a:r>
            <a:r>
              <a:rPr lang="en-US" dirty="0">
                <a:effectLst/>
                <a:latin typeface="Arial" panose="020B0604020202020204" pitchFamily="34" charset="0"/>
                <a:ea typeface="Times New Roman" panose="02020603050405020304" pitchFamily="18" charset="0"/>
                <a:cs typeface="Arial" panose="020B0604020202020204" pitchFamily="34" charset="0"/>
              </a:rPr>
              <a:t>pproval of the Rules for the use of drinking water during emergencies (natural demand is 3 liters per person) with an emphasis on rational consumption</a:t>
            </a:r>
            <a:r>
              <a:rPr lang="uk-UA"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07000"/>
              </a:lnSpc>
              <a:spcAft>
                <a:spcPts val="800"/>
              </a:spcAft>
              <a:buFont typeface="Wingdings" panose="05000000000000000000" pitchFamily="2" charset="2"/>
              <a:buChar char="v"/>
            </a:pPr>
            <a:r>
              <a:rPr lang="en-US" dirty="0">
                <a:latin typeface="Arial" panose="020B0604020202020204" pitchFamily="34" charset="0"/>
                <a:ea typeface="Times New Roman" panose="02020603050405020304" pitchFamily="18" charset="0"/>
                <a:cs typeface="Arial" panose="020B0604020202020204" pitchFamily="34" charset="0"/>
              </a:rPr>
              <a:t>Organization </a:t>
            </a:r>
            <a:r>
              <a:rPr lang="en-US" dirty="0">
                <a:latin typeface="Arial" panose="020B0604020202020204" pitchFamily="34" charset="0"/>
                <a:cs typeface="Arial" panose="020B0604020202020204" pitchFamily="34" charset="0"/>
              </a:rPr>
              <a:t>of drinking water supply points, that are under military protection, during emergencies</a:t>
            </a:r>
            <a:r>
              <a:rPr lang="uk-UA" dirty="0">
                <a:latin typeface="Arial" panose="020B0604020202020204" pitchFamily="34" charset="0"/>
                <a:cs typeface="Arial" panose="020B0604020202020204" pitchFamily="34" charset="0"/>
              </a:rPr>
              <a:t>;</a:t>
            </a:r>
          </a:p>
          <a:p>
            <a:pPr marL="285750" indent="-285750" algn="just" fontAlgn="base">
              <a:lnSpc>
                <a:spcPct val="107000"/>
              </a:lnSpc>
              <a:spcAft>
                <a:spcPts val="800"/>
              </a:spcAft>
              <a:buFont typeface="Wingdings" panose="05000000000000000000" pitchFamily="2" charset="2"/>
              <a:buChar char="v"/>
            </a:pPr>
            <a:r>
              <a:rPr lang="en-US" dirty="0">
                <a:latin typeface="Arial" panose="020B0604020202020204" pitchFamily="34" charset="0"/>
                <a:cs typeface="Arial" panose="020B0604020202020204" pitchFamily="34" charset="0"/>
              </a:rPr>
              <a:t>Increasing the availability of high quality drinking water for the population by arranging pump rooms based on artesian wells and springs</a:t>
            </a:r>
            <a:r>
              <a:rPr lang="uk-UA" dirty="0">
                <a:latin typeface="Arial" panose="020B0604020202020204" pitchFamily="34" charset="0"/>
                <a:cs typeface="Arial" panose="020B0604020202020204" pitchFamily="34" charset="0"/>
              </a:rPr>
              <a:t>; </a:t>
            </a:r>
          </a:p>
          <a:p>
            <a:pPr marL="285750" indent="-285750" algn="just" fontAlgn="base">
              <a:lnSpc>
                <a:spcPct val="107000"/>
              </a:lnSpc>
              <a:spcAft>
                <a:spcPts val="800"/>
              </a:spcAft>
              <a:buFont typeface="Wingdings" panose="05000000000000000000" pitchFamily="2" charset="2"/>
              <a:buChar char="v"/>
            </a:pPr>
            <a:r>
              <a:rPr lang="en-US" dirty="0">
                <a:latin typeface="Arial" panose="020B0604020202020204" pitchFamily="34" charset="0"/>
                <a:cs typeface="Arial" panose="020B0604020202020204" pitchFamily="34" charset="0"/>
              </a:rPr>
              <a:t>Organizing water delivery by tanker trucks</a:t>
            </a:r>
            <a:r>
              <a:rPr lang="uk-UA" dirty="0">
                <a:latin typeface="Arial" panose="020B0604020202020204" pitchFamily="34" charset="0"/>
                <a:cs typeface="Arial" panose="020B0604020202020204" pitchFamily="34" charset="0"/>
              </a:rPr>
              <a:t>; </a:t>
            </a:r>
          </a:p>
          <a:p>
            <a:pPr marL="285750" indent="-285750" algn="just" fontAlgn="base">
              <a:lnSpc>
                <a:spcPct val="107000"/>
              </a:lnSpc>
              <a:spcAft>
                <a:spcPts val="800"/>
              </a:spcAft>
              <a:buFont typeface="Wingdings" panose="05000000000000000000" pitchFamily="2" charset="2"/>
              <a:buChar char="v"/>
            </a:pPr>
            <a:r>
              <a:rPr lang="en-US" dirty="0">
                <a:latin typeface="Arial" panose="020B0604020202020204" pitchFamily="34" charset="0"/>
                <a:cs typeface="Arial" panose="020B0604020202020204" pitchFamily="34" charset="0"/>
              </a:rPr>
              <a:t>Providing the population with inexpensive water conditioning devices using natural materials</a:t>
            </a:r>
            <a:r>
              <a:rPr lang="uk-UA" dirty="0">
                <a:latin typeface="Arial" panose="020B0604020202020204" pitchFamily="34" charset="0"/>
                <a:cs typeface="Arial" panose="020B0604020202020204" pitchFamily="34" charset="0"/>
              </a:rPr>
              <a:t>;</a:t>
            </a:r>
          </a:p>
          <a:p>
            <a:pPr marL="285750" indent="-285750" algn="just" fontAlgn="base">
              <a:lnSpc>
                <a:spcPct val="107000"/>
              </a:lnSpc>
              <a:spcAft>
                <a:spcPts val="800"/>
              </a:spcAft>
              <a:buFont typeface="Wingdings" panose="05000000000000000000" pitchFamily="2" charset="2"/>
              <a:buChar char="v"/>
            </a:pPr>
            <a:r>
              <a:rPr lang="en-US" dirty="0">
                <a:latin typeface="Arial" panose="020B0604020202020204" pitchFamily="34" charset="0"/>
                <a:cs typeface="Arial" panose="020B0604020202020204" pitchFamily="34" charset="0"/>
              </a:rPr>
              <a:t>Creating tactical stocks of drinking water in administrative centers in case of emergencies</a:t>
            </a:r>
            <a:r>
              <a:rPr lang="uk-UA" dirty="0">
                <a:latin typeface="Arial" panose="020B0604020202020204" pitchFamily="34" charset="0"/>
                <a:cs typeface="Arial" panose="020B0604020202020204" pitchFamily="34" charset="0"/>
              </a:rPr>
              <a:t>;</a:t>
            </a:r>
          </a:p>
          <a:p>
            <a:pPr marL="342900" lvl="0" indent="-342900" algn="just">
              <a:lnSpc>
                <a:spcPct val="107000"/>
              </a:lnSpc>
              <a:buFont typeface="Wingdings" panose="05000000000000000000" pitchFamily="2" charset="2"/>
              <a:buChar char="v"/>
            </a:pPr>
            <a:r>
              <a:rPr lang="en-US" dirty="0">
                <a:latin typeface="Arial" panose="020B0604020202020204" pitchFamily="34" charset="0"/>
                <a:cs typeface="Arial" panose="020B0604020202020204" pitchFamily="34" charset="0"/>
              </a:rPr>
              <a:t>Use of backup technologies for water purification and disinfection (including without electricity usage) from backup sources</a:t>
            </a:r>
            <a:r>
              <a:rPr lang="uk-UA" dirty="0">
                <a:latin typeface="Arial" panose="020B0604020202020204" pitchFamily="34" charset="0"/>
                <a:cs typeface="Arial" panose="020B0604020202020204" pitchFamily="34" charset="0"/>
              </a:rPr>
              <a:t>;</a:t>
            </a:r>
          </a:p>
          <a:p>
            <a:pPr marL="342900" lvl="0" indent="-342900" algn="just">
              <a:lnSpc>
                <a:spcPct val="107000"/>
              </a:lnSpc>
              <a:spcAft>
                <a:spcPts val="800"/>
              </a:spcAft>
              <a:buFont typeface="Wingdings" panose="05000000000000000000" pitchFamily="2" charset="2"/>
              <a:buChar char="v"/>
            </a:pPr>
            <a:r>
              <a:rPr lang="en-US" dirty="0">
                <a:latin typeface="Arial" panose="020B0604020202020204" pitchFamily="34" charset="0"/>
                <a:cs typeface="Arial" panose="020B0604020202020204" pitchFamily="34" charset="0"/>
              </a:rPr>
              <a:t>Use of desalination </a:t>
            </a:r>
            <a:r>
              <a:rPr lang="en-US" dirty="0">
                <a:effectLst/>
                <a:latin typeface="Arial" panose="020B0604020202020204" pitchFamily="34" charset="0"/>
                <a:ea typeface="Times New Roman" panose="02020603050405020304" pitchFamily="18" charset="0"/>
                <a:cs typeface="Arial" panose="020B0604020202020204" pitchFamily="34" charset="0"/>
              </a:rPr>
              <a:t>units for brackish and mineralized water</a:t>
            </a:r>
            <a:r>
              <a:rPr lang="uk-UA" dirty="0">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21047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DF3D715AA394A9B15E0E0FAA07E37" ma:contentTypeVersion="20" ma:contentTypeDescription="Create a new document." ma:contentTypeScope="" ma:versionID="080379beaa0419696c5015444f5b4ef4">
  <xsd:schema xmlns:xsd="http://www.w3.org/2001/XMLSchema" xmlns:xs="http://www.w3.org/2001/XMLSchema" xmlns:p="http://schemas.microsoft.com/office/2006/metadata/properties" xmlns:ns1="http://schemas.microsoft.com/sharepoint/v3" xmlns:ns2="33e07890-6196-4e26-9dd2-53178dae8e48" xmlns:ns3="faa54b14-608b-44ba-8621-4287d9574b27" targetNamespace="http://schemas.microsoft.com/office/2006/metadata/properties" ma:root="true" ma:fieldsID="3c3c0481a83b98ce31fc7dd42be8c406" ns1:_="" ns2:_="" ns3:_="">
    <xsd:import namespace="http://schemas.microsoft.com/sharepoint/v3"/>
    <xsd:import namespace="33e07890-6196-4e26-9dd2-53178dae8e48"/>
    <xsd:import namespace="faa54b14-608b-44ba-8621-4287d9574b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e07890-6196-4e26-9dd2-53178dae8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54b14-608b-44ba-8621-4287d9574b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ed4485d-27a1-43c9-92a5-1a259e9757ba}" ma:internalName="TaxCatchAll" ma:showField="CatchAllData" ma:web="faa54b14-608b-44ba-8621-4287d9574b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faa54b14-608b-44ba-8621-4287d9574b27" xsi:nil="true"/>
    <lcf76f155ced4ddcb4097134ff3c332f xmlns="33e07890-6196-4e26-9dd2-53178dae8e4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FFC771-400C-4DDD-A262-D3F9CCF97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e07890-6196-4e26-9dd2-53178dae8e48"/>
    <ds:schemaRef ds:uri="faa54b14-608b-44ba-8621-4287d9574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6A305C-4855-4076-944F-F43720BEC4A2}">
  <ds:schemaRefs>
    <ds:schemaRef ds:uri="http://schemas.openxmlformats.org/package/2006/metadata/core-properties"/>
    <ds:schemaRef ds:uri="http://purl.org/dc/elements/1.1/"/>
    <ds:schemaRef ds:uri="http://schemas.microsoft.com/office/2006/metadata/properties"/>
    <ds:schemaRef ds:uri="faa54b14-608b-44ba-8621-4287d9574b27"/>
    <ds:schemaRef ds:uri="http://www.w3.org/XML/1998/namespace"/>
    <ds:schemaRef ds:uri="http://schemas.microsoft.com/office/2006/documentManagement/types"/>
    <ds:schemaRef ds:uri="http://schemas.microsoft.com/sharepoint/v3"/>
    <ds:schemaRef ds:uri="http://purl.org/dc/dcmitype/"/>
    <ds:schemaRef ds:uri="http://schemas.microsoft.com/office/infopath/2007/PartnerControls"/>
    <ds:schemaRef ds:uri="33e07890-6196-4e26-9dd2-53178dae8e48"/>
    <ds:schemaRef ds:uri="http://purl.org/dc/terms/"/>
  </ds:schemaRefs>
</ds:datastoreItem>
</file>

<file path=customXml/itemProps3.xml><?xml version="1.0" encoding="utf-8"?>
<ds:datastoreItem xmlns:ds="http://schemas.openxmlformats.org/officeDocument/2006/customXml" ds:itemID="{85F13719-7E5E-4500-B6ED-BDAF453C05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2000</TotalTime>
  <Words>978</Words>
  <Application>Microsoft Office PowerPoint</Application>
  <PresentationFormat>Широкоэкранный</PresentationFormat>
  <Paragraphs>171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Thème Office</vt:lpstr>
      <vt:lpstr>BE WATER our friends!</vt:lpstr>
      <vt:lpstr>Water supply problems in Ukraine: impact of war</vt:lpstr>
      <vt:lpstr>AVAILABLE WATER RESOURCES OF UKRAINE (EXCLUDING SEA WATER) Based on the data of Yakovlev V.V. </vt:lpstr>
      <vt:lpstr>KEY INDICATORS OF WATER RESOURCES USE AND PROTECTION (State Statistics Service of Ukraine) </vt:lpstr>
      <vt:lpstr>POND NEAR THE VILLAGE OF STANDARTNE  AFTER DISCHARGE OF MINE WATER FROM  THE MINE BULAVYNKA Photo from open sources</vt:lpstr>
      <vt:lpstr>DEMOLITION OF THE KAKHOVKA DAM Photo from UP</vt:lpstr>
      <vt:lpstr>Презентация PowerPoint</vt:lpstr>
      <vt:lpstr>RESERVES AND RESOURCES IN PROMISING DRINKING WATER SOURCES OF UKRAINE </vt:lpstr>
      <vt:lpstr>MEASURES TO IMPROVE THE RELIABILITY OF WATER SUPPLY TO THE POPULATION IN AREAS OF EMERGENCY AND MILITARY OPERATIONS </vt:lpstr>
      <vt:lpstr>SPECIFIC MEASURES OF THE UKRAINIAN WATER STRATEGY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marine nyssens</dc:creator>
  <cp:keywords/>
  <dc:description/>
  <cp:lastModifiedBy>Зубцов Євген Іванович</cp:lastModifiedBy>
  <cp:revision>61</cp:revision>
  <cp:lastPrinted>2024-04-05T18:37:34Z</cp:lastPrinted>
  <dcterms:created xsi:type="dcterms:W3CDTF">2023-03-12T12:18:19Z</dcterms:created>
  <dcterms:modified xsi:type="dcterms:W3CDTF">2024-06-06T11:08:33Z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0x010100ECFDF3D715AA394A9B15E0E0FAA07E37</vt:lpwstr>
  </property>
  <property fmtid="{D5CDD505-2E9C-101B-9397-08002B2CF9AE}" pid="3" name="MSIP_Label_6bd9ddd1-4d20-43f6-abfa-fc3c07406f94_Enabled">
    <vt:lpwstr>true</vt:lpwstr>
  </property>
  <property fmtid="{D5CDD505-2E9C-101B-9397-08002B2CF9AE}" pid="4" name="MSIP_Label_6bd9ddd1-4d20-43f6-abfa-fc3c07406f94_SetDate">
    <vt:lpwstr>2024-04-18T09:10:20Z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6f943fdd-9dad-47a5-ae4e-51d540559303</vt:lpwstr>
  </property>
  <property fmtid="{D5CDD505-2E9C-101B-9397-08002B2CF9AE}" pid="9" name="MSIP_Label_6bd9ddd1-4d20-43f6-abfa-fc3c07406f94_ContentBits">
    <vt:lpwstr>0</vt:lpwstr>
  </property>
  <property fmtid="{D5CDD505-2E9C-101B-9397-08002B2CF9AE}" pid="10" name="MediaServiceImageTags">
    <vt:lpwstr/>
  </property>
</Properties>
</file>