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2" r:id="rId4"/>
    <p:sldId id="267" r:id="rId5"/>
    <p:sldId id="268" r:id="rId6"/>
    <p:sldId id="264" r:id="rId7"/>
    <p:sldId id="263" r:id="rId8"/>
    <p:sldId id="265" r:id="rId9"/>
    <p:sldId id="266" r:id="rId10"/>
    <p:sldId id="258" r:id="rId11"/>
    <p:sldId id="259" r:id="rId12"/>
    <p:sldId id="269" r:id="rId13"/>
    <p:sldId id="271" r:id="rId14"/>
    <p:sldId id="272" r:id="rId15"/>
    <p:sldId id="273" r:id="rId16"/>
    <p:sldId id="275" r:id="rId17"/>
    <p:sldId id="260" r:id="rId18"/>
    <p:sldId id="274" r:id="rId19"/>
    <p:sldId id="277" r:id="rId20"/>
    <p:sldId id="276" r:id="rId21"/>
    <p:sldId id="278" r:id="rId22"/>
    <p:sldId id="279" r:id="rId23"/>
    <p:sldId id="270" r:id="rId24"/>
    <p:sldId id="280" r:id="rId25"/>
    <p:sldId id="281" r:id="rId26"/>
    <p:sldId id="283" r:id="rId27"/>
    <p:sldId id="261" r:id="rId28"/>
    <p:sldId id="282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80" autoAdjust="0"/>
    <p:restoredTop sz="94660"/>
  </p:normalViewPr>
  <p:slideViewPr>
    <p:cSldViewPr snapToGrid="0">
      <p:cViewPr>
        <p:scale>
          <a:sx n="75" d="100"/>
          <a:sy n="75" d="100"/>
        </p:scale>
        <p:origin x="-77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EC759-F8C9-4664-B068-86356BDD29E9}" type="datetimeFigureOut">
              <a:rPr lang="ru-UA" smtClean="0"/>
              <a:t>08.09.2023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CFB2E-0201-480D-B1C3-91B30D84811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89633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CFB2E-0201-480D-B1C3-91B30D848112}" type="slidenum">
              <a:rPr lang="ru-UA" smtClean="0"/>
              <a:t>1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6138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nimaldiseases.biomedcentral.com/articles/10.1186/s44149-021-00005-9/figures/1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ctv.global/report_9th/RNApos/Nidovirales/Coronavirida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nimaldiseases.biomedcentral.com/articles/10.1186/s44149-021-00005-9/figures/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nimaldiseases.biomedcentral.com/articles/10.1186/s44149-021-00005-9/figures/5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nimaldiseases.biomedcentral.com/articles/10.1186/s44149-021-00005-9/figures/4" TargetMode="External"/><Relationship Id="rId4" Type="http://schemas.openxmlformats.org/officeDocument/2006/relationships/hyperlink" Target="https://animaldiseases.biomedcentral.com/articles/10.1186/s44149-021-00005-9/figures/3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16D4E-784F-4EF3-95EE-537A519BF5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Діагностика</a:t>
            </a:r>
            <a:r>
              <a:rPr lang="ru-RU" dirty="0"/>
              <a:t>  </a:t>
            </a:r>
            <a:r>
              <a:rPr lang="ru-RU" dirty="0" err="1"/>
              <a:t>коронавірусної</a:t>
            </a:r>
            <a:r>
              <a:rPr lang="ru-RU" dirty="0"/>
              <a:t> </a:t>
            </a:r>
            <a:r>
              <a:rPr lang="ru-RU" dirty="0" err="1"/>
              <a:t>інфекції</a:t>
            </a:r>
            <a:r>
              <a:rPr lang="ru-RU" dirty="0"/>
              <a:t> </a:t>
            </a:r>
            <a:r>
              <a:rPr lang="ru-RU" dirty="0" err="1"/>
              <a:t>птахів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0E9A36-0CBA-4953-9BCA-AC9905653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5724" y="4414266"/>
            <a:ext cx="8673427" cy="1322587"/>
          </a:xfrm>
        </p:spPr>
        <p:txBody>
          <a:bodyPr/>
          <a:lstStyle/>
          <a:p>
            <a:pPr algn="r"/>
            <a:r>
              <a:rPr lang="ru-RU" dirty="0" err="1"/>
              <a:t>Презентер</a:t>
            </a:r>
            <a:r>
              <a:rPr lang="ru-RU" dirty="0"/>
              <a:t> – </a:t>
            </a:r>
            <a:r>
              <a:rPr lang="ru-RU" dirty="0" err="1"/>
              <a:t>аспірант</a:t>
            </a:r>
            <a:r>
              <a:rPr lang="ru-RU" dirty="0"/>
              <a:t> 2 року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Жуковська</a:t>
            </a:r>
            <a:r>
              <a:rPr lang="ru-RU" dirty="0"/>
              <a:t> </a:t>
            </a:r>
            <a:r>
              <a:rPr lang="ru-RU" dirty="0" err="1"/>
              <a:t>Анастасія</a:t>
            </a:r>
            <a:r>
              <a:rPr lang="ru-RU" dirty="0"/>
              <a:t> </a:t>
            </a:r>
            <a:r>
              <a:rPr lang="ru-RU" dirty="0" err="1"/>
              <a:t>Володимир</a:t>
            </a:r>
            <a:r>
              <a:rPr lang="uk-UA" dirty="0" err="1"/>
              <a:t>івна</a:t>
            </a:r>
            <a:endParaRPr lang="ru-RU" dirty="0"/>
          </a:p>
          <a:p>
            <a:pPr algn="r"/>
            <a:r>
              <a:rPr lang="ru-RU" dirty="0" err="1"/>
              <a:t>Східноукраїнський</a:t>
            </a:r>
            <a:r>
              <a:rPr lang="ru-RU" dirty="0"/>
              <a:t> </a:t>
            </a:r>
            <a:r>
              <a:rPr lang="ru-RU" dirty="0" err="1"/>
              <a:t>національний</a:t>
            </a:r>
            <a:r>
              <a:rPr lang="ru-RU" dirty="0"/>
              <a:t> </a:t>
            </a:r>
            <a:r>
              <a:rPr lang="ru-RU" dirty="0" err="1"/>
              <a:t>університет</a:t>
            </a:r>
            <a:r>
              <a:rPr lang="ru-RU" dirty="0"/>
              <a:t> </a:t>
            </a:r>
            <a:r>
              <a:rPr lang="ru-RU" dirty="0" err="1"/>
              <a:t>ім</a:t>
            </a:r>
            <a:r>
              <a:rPr lang="ru-RU" dirty="0"/>
              <a:t>. В. Даля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25544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AA60F-2E2B-4709-A5E8-A0552300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Що таке </a:t>
            </a:r>
            <a:r>
              <a:rPr lang="uk-UA" dirty="0" err="1"/>
              <a:t>коронавірусні</a:t>
            </a:r>
            <a:r>
              <a:rPr lang="uk-UA" dirty="0"/>
              <a:t> інфекції?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276938-721C-4052-8042-CE373F734DBB}"/>
              </a:ext>
            </a:extLst>
          </p:cNvPr>
          <p:cNvSpPr txBox="1"/>
          <p:nvPr/>
        </p:nvSpPr>
        <p:spPr>
          <a:xfrm>
            <a:off x="4627484" y="1443841"/>
            <a:ext cx="702889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Coronaviridae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одноланцюгових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порядку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Nidovirales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собак, велику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рогату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худобу, свиней,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кажанів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диких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хижих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ссавців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діапазон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хазяїв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частотою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мутацій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рекомбінації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Прешим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«нового респіраторного захворювання» у курчат (1937 A.F.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Schalk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M.C.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Hawn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Нині ця хвороба відома як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інфекційний бронхіт птахів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по цей день вона має значне ветеринарне значення, оскільки може суттєво знищити поголів’я птиці.</a:t>
            </a:r>
            <a:endParaRPr lang="ru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99932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31895C-9290-4159-85F7-C64FE176C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Таксономія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95D4DD-09B9-4EDB-BB0B-2FF9D1B783CE}"/>
              </a:ext>
            </a:extLst>
          </p:cNvPr>
          <p:cNvSpPr txBox="1"/>
          <p:nvPr/>
        </p:nvSpPr>
        <p:spPr>
          <a:xfrm>
            <a:off x="4754914" y="1484301"/>
            <a:ext cx="6895730" cy="388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Родина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Coronaviridae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налічує 54 види вірусів, які об’єднані в  3  підродини,  6  родів і 28 підродів. Найчисленніша підродина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Orthocoronavirinae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включає багато актуальних для ветеринарної практики вірусів ссавців і птахів, які спричинюють різноманітну патологію: респіраторні та кишкові інфекції,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полісерозити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міокардити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гепатити, нефрити,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нейроінфекції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імунопатологію. Природними резервуарами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коронавірусів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із родів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Alphacoronаvirus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Betacoronovirus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є рукокрилі, з родів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Gammacoronаvirus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Deltacoronаvirus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птахи. Із відомих  6  видів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коронавірусів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людини емерджентними є SARS-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CoV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MERS-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CoV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SARS-CoV-2, які резервуються в популяціях рукокрилих.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D73A18-8CCE-4B49-A057-FD24B4FD8C31}"/>
              </a:ext>
            </a:extLst>
          </p:cNvPr>
          <p:cNvSpPr txBox="1"/>
          <p:nvPr/>
        </p:nvSpPr>
        <p:spPr>
          <a:xfrm>
            <a:off x="4754914" y="292436"/>
            <a:ext cx="6094520" cy="6273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ct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Сучасна таксономія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коронавірусів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Група:		Віруси (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Viruses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Регіон:		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Riboviria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Царство:		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Orthornavirae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Тип:			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Pisuviricota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Класс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		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Pisoniviricetes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Порядок: 		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Nidovirales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Підпорядок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	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Cornidovirineae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45720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Родина: 	</a:t>
            </a:r>
            <a:r>
              <a:rPr kumimoji="0" lang="uk-UA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Coronaviridae</a:t>
            </a:r>
            <a:endParaRPr kumimoji="0" lang="ru-UA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914400" lvl="0" indent="457200">
              <a:lnSpc>
                <a:spcPct val="115000"/>
              </a:lnSpc>
              <a:defRPr/>
            </a:pP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Підродина: 		</a:t>
            </a:r>
            <a:r>
              <a:rPr lang="uk-UA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Pitovirinae</a:t>
            </a:r>
            <a:endParaRPr lang="ru-UA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71600" lvl="0" indent="457200">
              <a:lnSpc>
                <a:spcPct val="115000"/>
              </a:lnSpc>
              <a:defRPr/>
            </a:pP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Рід: 		</a:t>
            </a:r>
            <a:r>
              <a:rPr lang="uk-UA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Alphapironavirus</a:t>
            </a:r>
            <a:endParaRPr lang="ru-UA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Підродина: 		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Letovirinae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37160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Рід: 		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Alphaletovirus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91440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Підродина: 		</a:t>
            </a:r>
            <a:r>
              <a:rPr kumimoji="0" lang="uk-UA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Orthocoronavirinae</a:t>
            </a:r>
            <a:endParaRPr kumimoji="0" lang="ru-UA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37160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Рід: 		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Alphacoronavirus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37160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Рід: 		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Betacoronavirus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37160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Рід: 		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Deltacoronavirus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37160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Рід: 		</a:t>
            </a:r>
            <a:r>
              <a:rPr kumimoji="0" lang="uk-UA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Gammacoronavirus</a:t>
            </a:r>
            <a:endParaRPr kumimoji="0" lang="uk-UA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371600" marR="0" lvl="0" indent="4572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Підрід: 	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Igacovirus</a:t>
            </a:r>
            <a:endParaRPr kumimoji="0" lang="ru-UA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EEE763-F4EA-4A6C-AD0A-DC779A31F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53" y="0"/>
            <a:ext cx="10352689" cy="59497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B74B97-414F-4D36-8FFF-F9572543A219}"/>
              </a:ext>
            </a:extLst>
          </p:cNvPr>
          <p:cNvSpPr txBox="1"/>
          <p:nvPr/>
        </p:nvSpPr>
        <p:spPr>
          <a:xfrm>
            <a:off x="754153" y="5920954"/>
            <a:ext cx="111645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резервуари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хазяїни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α, β, γ, δ).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інфікувати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людей,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господарем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02412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6" grpId="1"/>
      <p:bldP spid="6" grpId="2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EFEB93-2EA4-4748-8424-D7392A4B67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62" t="8889" r="13966" b="4828"/>
          <a:stretch/>
        </p:blipFill>
        <p:spPr>
          <a:xfrm>
            <a:off x="36785" y="81238"/>
            <a:ext cx="9291145" cy="62051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6C8D7E-3067-485B-89BD-6CD95BC25D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5485"/>
          <a:stretch/>
        </p:blipFill>
        <p:spPr>
          <a:xfrm>
            <a:off x="0" y="6286356"/>
            <a:ext cx="9364717" cy="5716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A5E25E-D053-46C0-8712-41E993846AD2}"/>
              </a:ext>
            </a:extLst>
          </p:cNvPr>
          <p:cNvSpPr txBox="1"/>
          <p:nvPr/>
        </p:nvSpPr>
        <p:spPr>
          <a:xfrm rot="16200000">
            <a:off x="10326415" y="4780736"/>
            <a:ext cx="344213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https://animaldiseases.biomedcentral.com/articles/10.1186/s44149-021-00005-9/figures/1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4368DE-09FC-49DC-A252-26CCDBDD9126}"/>
              </a:ext>
            </a:extLst>
          </p:cNvPr>
          <p:cNvSpPr txBox="1"/>
          <p:nvPr/>
        </p:nvSpPr>
        <p:spPr>
          <a:xfrm>
            <a:off x="8597462" y="221508"/>
            <a:ext cx="334229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Філогенетичне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амінокислотних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полімерази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RdRp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109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порядку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Nidovirales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77690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AC1F82-53CB-4F25-9A67-CD783E2D7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860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6674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AE1BF-93F0-46F9-9156-933CE95C27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10728" r="3190" b="23218"/>
          <a:stretch/>
        </p:blipFill>
        <p:spPr>
          <a:xfrm>
            <a:off x="0" y="325603"/>
            <a:ext cx="7819696" cy="62067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72ECFB-CEBF-4C8C-88CE-30ECAA6E7BC0}"/>
              </a:ext>
            </a:extLst>
          </p:cNvPr>
          <p:cNvSpPr txBox="1"/>
          <p:nvPr/>
        </p:nvSpPr>
        <p:spPr>
          <a:xfrm>
            <a:off x="7819696" y="325603"/>
            <a:ext cx="405699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3. 2009.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Філогенетичні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Coronavirinae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Кореневе дерево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сусідів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створено з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вирівнювання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амінокислотної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доменів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RdRp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гелікази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торовірусом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коней Берна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Дерево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монофілетичні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родам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Alpha- , Beta-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Gammacoronavirus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передбачуваний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бета-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F33E75-1CF5-4ABF-AC70-9748663B96CF}"/>
              </a:ext>
            </a:extLst>
          </p:cNvPr>
          <p:cNvSpPr txBox="1"/>
          <p:nvPr/>
        </p:nvSpPr>
        <p:spPr>
          <a:xfrm>
            <a:off x="0" y="6596390"/>
            <a:ext cx="88917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1400" dirty="0">
                <a:hlinkClick r:id="rId3"/>
              </a:rPr>
              <a:t>https://ictv.global/report_9th/RNApos/Nidovirales/Coronaviridae</a:t>
            </a:r>
            <a:endParaRPr lang="uk-UA" sz="1400" dirty="0"/>
          </a:p>
          <a:p>
            <a:endParaRPr lang="ru-UA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763C79-7677-4770-8264-610D56FC5080}"/>
              </a:ext>
            </a:extLst>
          </p:cNvPr>
          <p:cNvSpPr txBox="1"/>
          <p:nvPr/>
        </p:nvSpPr>
        <p:spPr>
          <a:xfrm>
            <a:off x="5933089" y="6010396"/>
            <a:ext cx="30427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(Майбутня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Deltacoronavirus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401963"/>
      </p:ext>
    </p:extLst>
  </p:cSld>
  <p:clrMapOvr>
    <a:masterClrMapping/>
  </p:clrMapOvr>
  <p:transition spd="slow">
    <p:push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FCCFA-DAED-4A70-9C60-79F739D83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Будова </a:t>
            </a:r>
            <a:r>
              <a:rPr lang="uk-UA" dirty="0" err="1"/>
              <a:t>коронавірусу</a:t>
            </a:r>
            <a:endParaRPr lang="ru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800264-A670-4AE9-AA3F-E224D5F88A18}"/>
              </a:ext>
            </a:extLst>
          </p:cNvPr>
          <p:cNvSpPr txBox="1"/>
          <p:nvPr/>
        </p:nvSpPr>
        <p:spPr>
          <a:xfrm>
            <a:off x="4572000" y="545226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4.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Діаграма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SARS-CoV-2.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S, N, M і E,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геном РНК.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669210-D7DB-42E5-800B-AC37AFD3A4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5" r="2525"/>
          <a:stretch/>
        </p:blipFill>
        <p:spPr>
          <a:xfrm>
            <a:off x="4477408" y="843483"/>
            <a:ext cx="7620000" cy="42540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B12DEE-6BEB-4C91-9A0F-05CE3B366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92" y="378399"/>
            <a:ext cx="11993448" cy="45446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1CFAA8-835E-4218-B8E5-24BE7596D018}"/>
              </a:ext>
            </a:extLst>
          </p:cNvPr>
          <p:cNvSpPr txBox="1"/>
          <p:nvPr/>
        </p:nvSpPr>
        <p:spPr>
          <a:xfrm>
            <a:off x="390767" y="5097517"/>
            <a:ext cx="114010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 Структура геному,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SARS-CoV-2. NSP,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неструктурні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Clpro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3C-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протеаза;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нідовірусна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RdRp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асоційована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нуклеотидилтрансфераза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RdRp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РНК-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полімераза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ZBD, Zn-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зв'язуючий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домен, ковалентно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HEL1; HEL1,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геліказа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надродини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NendoU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ендонуклеаза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2'-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O-MT, 2'-O-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метилтрансфераза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3′-5′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екзонуклеаза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SUD-M, SARS-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ADRP,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АДФ-рибозо-1″-фосфатаза;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PLpro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папаїноподібна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протеаза;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нуклеїнової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50A41D-B022-4376-9A13-494E1A158ADC}"/>
              </a:ext>
            </a:extLst>
          </p:cNvPr>
          <p:cNvSpPr txBox="1"/>
          <p:nvPr/>
        </p:nvSpPr>
        <p:spPr>
          <a:xfrm>
            <a:off x="253265" y="6601745"/>
            <a:ext cx="10414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1400" dirty="0">
                <a:hlinkClick r:id="rId4"/>
              </a:rPr>
              <a:t>https://animaldiseases.biomedcentral.com/articles/10.1186/s44149-021-00005-9/figures/2</a:t>
            </a:r>
            <a:endParaRPr lang="uk-UA" sz="1400" dirty="0"/>
          </a:p>
          <a:p>
            <a:endParaRPr lang="ru-UA" sz="1400" dirty="0"/>
          </a:p>
        </p:txBody>
      </p:sp>
    </p:spTree>
    <p:extLst>
      <p:ext uri="{BB962C8B-B14F-4D97-AF65-F5344CB8AC3E}">
        <p14:creationId xmlns:p14="http://schemas.microsoft.com/office/powerpoint/2010/main" val="5662905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856A95-412E-40DA-BD82-0CA2E04F94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602"/>
          <a:stretch/>
        </p:blipFill>
        <p:spPr>
          <a:xfrm>
            <a:off x="98153" y="126124"/>
            <a:ext cx="6747640" cy="525445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B04306-4B5B-455E-A259-A063313BD2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245"/>
          <a:stretch/>
        </p:blipFill>
        <p:spPr>
          <a:xfrm>
            <a:off x="6344457" y="857314"/>
            <a:ext cx="5847543" cy="34624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7DFD5B-823E-4F0C-8613-E97DDD3CC373}"/>
              </a:ext>
            </a:extLst>
          </p:cNvPr>
          <p:cNvSpPr txBox="1"/>
          <p:nvPr/>
        </p:nvSpPr>
        <p:spPr>
          <a:xfrm>
            <a:off x="2664039" y="5541656"/>
            <a:ext cx="7360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25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Orthocoronavirinae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93642D-6F52-4BF8-AECD-8B160488ED8C}"/>
              </a:ext>
            </a:extLst>
          </p:cNvPr>
          <p:cNvSpPr txBox="1"/>
          <p:nvPr/>
        </p:nvSpPr>
        <p:spPr>
          <a:xfrm>
            <a:off x="0" y="6602480"/>
            <a:ext cx="115473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1400" dirty="0">
                <a:hlinkClick r:id="rId3"/>
              </a:rPr>
              <a:t>https://animaldiseases.biomedcentral.com/articles/10.1186/s44149-021-00005-9/figures/5</a:t>
            </a:r>
            <a:endParaRPr lang="uk-UA" sz="14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60186599"/>
      </p:ext>
    </p:extLst>
  </p:cSld>
  <p:clrMapOvr>
    <a:masterClrMapping/>
  </p:clrMapOvr>
  <p:transition spd="slow">
    <p:push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9C8977-5055-4658-B5C4-95D242D060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31" t="9962" r="35862" b="5900"/>
          <a:stretch/>
        </p:blipFill>
        <p:spPr>
          <a:xfrm>
            <a:off x="798786" y="-3836"/>
            <a:ext cx="3807397" cy="62770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D9387B-B0D9-44E5-82BA-AD25A2C9FD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38" t="21763" r="35948" b="19387"/>
          <a:stretch/>
        </p:blipFill>
        <p:spPr>
          <a:xfrm>
            <a:off x="5540537" y="-3836"/>
            <a:ext cx="5852677" cy="64767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3DF766-D5B2-4D3F-ADBA-D7D0E1F9703C}"/>
              </a:ext>
            </a:extLst>
          </p:cNvPr>
          <p:cNvSpPr txBox="1"/>
          <p:nvPr/>
        </p:nvSpPr>
        <p:spPr>
          <a:xfrm>
            <a:off x="4983490" y="6519446"/>
            <a:ext cx="77566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8. Дерево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нуклеотидних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спайк-генів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сарбековірусі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2ADF69-9BC9-4C9E-8193-B12084C2EC50}"/>
              </a:ext>
            </a:extLst>
          </p:cNvPr>
          <p:cNvSpPr txBox="1"/>
          <p:nvPr/>
        </p:nvSpPr>
        <p:spPr>
          <a:xfrm>
            <a:off x="22607" y="6273225"/>
            <a:ext cx="49608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 7. Дерево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амінокислотних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RdRp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3E6938-835E-4E64-8631-AC42B9EA46A7}"/>
              </a:ext>
            </a:extLst>
          </p:cNvPr>
          <p:cNvSpPr txBox="1"/>
          <p:nvPr/>
        </p:nvSpPr>
        <p:spPr>
          <a:xfrm>
            <a:off x="4518951" y="-3836"/>
            <a:ext cx="110881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https://animaldiseases.biomedcentral.com/articles/10.1186/s44149-021-00005-9/figures/3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EDF130-2694-403B-8365-64F5CA486B7E}"/>
              </a:ext>
            </a:extLst>
          </p:cNvPr>
          <p:cNvSpPr txBox="1"/>
          <p:nvPr/>
        </p:nvSpPr>
        <p:spPr>
          <a:xfrm>
            <a:off x="11393214" y="2833"/>
            <a:ext cx="71995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https://animaldiseases.biomedcentral.com/articles/10.1186/s44149-021-00005-9/figures/4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962590"/>
      </p:ext>
    </p:extLst>
  </p:cSld>
  <p:clrMapOvr>
    <a:masterClrMapping/>
  </p:clrMapOvr>
  <p:transition spd="slow"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4931D-DD1D-4CE4-84BD-F292A75F8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923" y="2270046"/>
            <a:ext cx="3642477" cy="249932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82644-D32C-4A28-BE16-EF7911DC0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Визначення хвороби</a:t>
            </a:r>
            <a:endParaRPr lang="ru-UA" b="1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EF57F-1682-456B-84D1-41F57499CF3F}"/>
              </a:ext>
            </a:extLst>
          </p:cNvPr>
          <p:cNvSpPr txBox="1"/>
          <p:nvPr/>
        </p:nvSpPr>
        <p:spPr>
          <a:xfrm>
            <a:off x="4640737" y="1359041"/>
            <a:ext cx="70466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Інфекційний бронхіт птахів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(лат. -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Bronchitis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infectiosa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avium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англ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-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Infections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Bronchitis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нефрозонефрит, ІБ) – гостра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висококонтагіозна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хвороба птиці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різного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віку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напрямку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продуктивності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що характеризується ураженням органів дихання у молодняка і репродуктивних органів у курей-несучок з тривалим зниженням несучості, а також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нефрозонефрітним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синдромом.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ІБ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птахівництвом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є основною причиною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птахогосподарств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через виробництво м’яса низької якості у бройлерів і вплив на продуктивність племінної птиці.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(ВІБ)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3-ї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Coronaviridae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одноланцюгової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лінійної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«+» РНК.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99187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3AA2C-0B18-450E-89F3-7442A9E6A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Чому ця хвороба досі актуальна?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254EBD-F6EB-4A71-A343-9858B5143374}"/>
              </a:ext>
            </a:extLst>
          </p:cNvPr>
          <p:cNvSpPr txBox="1"/>
          <p:nvPr/>
        </p:nvSpPr>
        <p:spPr>
          <a:xfrm>
            <a:off x="4545558" y="335845"/>
            <a:ext cx="7141946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Не </a:t>
            </a:r>
            <a:r>
              <a:rPr lang="ru-RU" dirty="0" err="1"/>
              <a:t>зважаючі</a:t>
            </a:r>
            <a:r>
              <a:rPr lang="ru-RU" dirty="0"/>
              <a:t> на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b="1" dirty="0"/>
              <a:t>ІБ</a:t>
            </a:r>
            <a:r>
              <a:rPr lang="ru-RU" dirty="0"/>
              <a:t> давно </a:t>
            </a:r>
            <a:r>
              <a:rPr lang="ru-RU" dirty="0" err="1"/>
              <a:t>відомий</a:t>
            </a:r>
            <a:r>
              <a:rPr lang="ru-RU" dirty="0"/>
              <a:t> </a:t>
            </a:r>
            <a:r>
              <a:rPr lang="ru-RU" dirty="0" err="1"/>
              <a:t>людству</a:t>
            </a:r>
            <a:r>
              <a:rPr lang="ru-RU" dirty="0"/>
              <a:t>, хворобу </a:t>
            </a:r>
            <a:r>
              <a:rPr lang="ru-RU" dirty="0" err="1"/>
              <a:t>досі</a:t>
            </a:r>
            <a:r>
              <a:rPr lang="ru-RU" dirty="0"/>
              <a:t> не </a:t>
            </a:r>
            <a:r>
              <a:rPr lang="ru-RU" dirty="0" err="1"/>
              <a:t>вдалося</a:t>
            </a:r>
            <a:r>
              <a:rPr lang="ru-RU" dirty="0"/>
              <a:t> </a:t>
            </a:r>
            <a:r>
              <a:rPr lang="ru-RU" dirty="0" err="1"/>
              <a:t>подолати</a:t>
            </a:r>
            <a:r>
              <a:rPr lang="ru-RU" dirty="0"/>
              <a:t> та вона </a:t>
            </a:r>
            <a:r>
              <a:rPr lang="ru-RU" dirty="0" err="1"/>
              <a:t>залишається</a:t>
            </a:r>
            <a:r>
              <a:rPr lang="ru-RU" dirty="0"/>
              <a:t> актуальною.  </a:t>
            </a:r>
          </a:p>
          <a:p>
            <a:pPr algn="just"/>
            <a:r>
              <a:rPr lang="ru-RU" dirty="0"/>
              <a:t>	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b="1" dirty="0" err="1"/>
              <a:t>змін</a:t>
            </a:r>
            <a:r>
              <a:rPr lang="ru-RU" b="1" dirty="0"/>
              <a:t> геному </a:t>
            </a:r>
            <a:r>
              <a:rPr lang="ru-RU" dirty="0"/>
              <a:t>шляхом </a:t>
            </a:r>
            <a:r>
              <a:rPr lang="ru-RU" dirty="0" err="1"/>
              <a:t>мутацій</a:t>
            </a:r>
            <a:r>
              <a:rPr lang="ru-RU" dirty="0"/>
              <a:t> і </a:t>
            </a:r>
            <a:r>
              <a:rPr lang="ru-RU" dirty="0" err="1"/>
              <a:t>рекомбінацій</a:t>
            </a:r>
            <a:r>
              <a:rPr lang="ru-RU" dirty="0"/>
              <a:t> ІБ </a:t>
            </a:r>
            <a:r>
              <a:rPr lang="ru-RU" dirty="0" err="1"/>
              <a:t>характеризується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b="1" dirty="0" err="1"/>
              <a:t>високою</a:t>
            </a:r>
            <a:r>
              <a:rPr lang="ru-RU" b="1" dirty="0"/>
              <a:t> частотою </a:t>
            </a:r>
            <a:r>
              <a:rPr lang="ru-RU" dirty="0" err="1"/>
              <a:t>появи</a:t>
            </a:r>
            <a:r>
              <a:rPr lang="ru-RU" b="1" dirty="0"/>
              <a:t> </a:t>
            </a:r>
            <a:r>
              <a:rPr lang="ru-RU" b="1" dirty="0" err="1"/>
              <a:t>варіантних</a:t>
            </a:r>
            <a:r>
              <a:rPr lang="ru-RU" b="1" dirty="0"/>
              <a:t> </a:t>
            </a:r>
            <a:r>
              <a:rPr lang="ru-RU" b="1" dirty="0" err="1"/>
              <a:t>серотипів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коронавірусів</a:t>
            </a:r>
            <a:r>
              <a:rPr lang="ru-RU" dirty="0"/>
              <a:t>. </a:t>
            </a:r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b="1" dirty="0" err="1"/>
              <a:t>мутабельності</a:t>
            </a:r>
            <a:r>
              <a:rPr lang="ru-RU" dirty="0"/>
              <a:t> геному на </a:t>
            </a:r>
            <a:r>
              <a:rPr lang="ru-RU" dirty="0" err="1"/>
              <a:t>еволюцію</a:t>
            </a:r>
            <a:r>
              <a:rPr lang="ru-RU" dirty="0"/>
              <a:t> ІБ </a:t>
            </a:r>
            <a:r>
              <a:rPr lang="ru-RU" dirty="0" err="1"/>
              <a:t>впливає</a:t>
            </a:r>
            <a:r>
              <a:rPr lang="ru-RU" dirty="0"/>
              <a:t> </a:t>
            </a:r>
            <a:r>
              <a:rPr lang="ru-RU" dirty="0" err="1"/>
              <a:t>постійне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b="1" dirty="0" err="1"/>
              <a:t>живих</a:t>
            </a:r>
            <a:r>
              <a:rPr lang="ru-RU" b="1" dirty="0"/>
              <a:t> вакцин</a:t>
            </a:r>
            <a:r>
              <a:rPr lang="ru-RU" dirty="0"/>
              <a:t>, </a:t>
            </a:r>
            <a:r>
              <a:rPr lang="ru-RU" dirty="0" err="1"/>
              <a:t>селективний</a:t>
            </a:r>
            <a:r>
              <a:rPr lang="ru-RU" dirty="0"/>
              <a:t> </a:t>
            </a:r>
            <a:r>
              <a:rPr lang="ru-RU" dirty="0" err="1"/>
              <a:t>тиск</a:t>
            </a:r>
            <a:r>
              <a:rPr lang="ru-RU" dirty="0"/>
              <a:t> </a:t>
            </a:r>
            <a:r>
              <a:rPr lang="ru-RU" b="1" dirty="0" err="1"/>
              <a:t>імунної</a:t>
            </a:r>
            <a:r>
              <a:rPr lang="ru-RU" b="1" dirty="0"/>
              <a:t> </a:t>
            </a:r>
            <a:r>
              <a:rPr lang="ru-RU" b="1" dirty="0" err="1"/>
              <a:t>системи</a:t>
            </a:r>
            <a:r>
              <a:rPr lang="ru-RU" b="1" dirty="0"/>
              <a:t> </a:t>
            </a:r>
            <a:r>
              <a:rPr lang="ru-RU" dirty="0" err="1"/>
              <a:t>птиці</a:t>
            </a:r>
            <a:r>
              <a:rPr lang="ru-RU" dirty="0"/>
              <a:t> на </a:t>
            </a:r>
            <a:r>
              <a:rPr lang="ru-RU" dirty="0" err="1"/>
              <a:t>циркулюючі</a:t>
            </a:r>
            <a:r>
              <a:rPr lang="ru-RU" dirty="0"/>
              <a:t> </a:t>
            </a:r>
            <a:r>
              <a:rPr lang="ru-RU" dirty="0" err="1"/>
              <a:t>штами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вірусу</a:t>
            </a:r>
            <a:r>
              <a:rPr lang="ru-RU" dirty="0"/>
              <a:t> </a:t>
            </a:r>
            <a:r>
              <a:rPr lang="ru-RU" b="1" dirty="0" err="1"/>
              <a:t>реплікуватись</a:t>
            </a:r>
            <a:r>
              <a:rPr lang="ru-RU" dirty="0"/>
              <a:t> у </a:t>
            </a:r>
            <a:r>
              <a:rPr lang="ru-RU" dirty="0" err="1"/>
              <a:t>різних</a:t>
            </a:r>
            <a:r>
              <a:rPr lang="ru-RU" dirty="0"/>
              <a:t> тканинах </a:t>
            </a:r>
            <a:r>
              <a:rPr lang="ru-RU" dirty="0" err="1"/>
              <a:t>інфікованої</a:t>
            </a:r>
            <a:r>
              <a:rPr lang="ru-RU" dirty="0"/>
              <a:t> </a:t>
            </a:r>
            <a:r>
              <a:rPr lang="ru-RU" dirty="0" err="1"/>
              <a:t>птиці</a:t>
            </a:r>
            <a:r>
              <a:rPr lang="ru-RU" dirty="0"/>
              <a:t>.</a:t>
            </a:r>
          </a:p>
          <a:p>
            <a:pPr algn="just"/>
            <a:r>
              <a:rPr lang="ru-RU" b="1" dirty="0"/>
              <a:t>	</a:t>
            </a:r>
            <a:r>
              <a:rPr lang="ru-RU" b="1" dirty="0" err="1"/>
              <a:t>Щеплення</a:t>
            </a:r>
            <a:r>
              <a:rPr lang="ru-RU" dirty="0"/>
              <a:t> </a:t>
            </a:r>
            <a:r>
              <a:rPr lang="ru-RU" dirty="0" err="1"/>
              <a:t>птахопоголів’я</a:t>
            </a:r>
            <a:r>
              <a:rPr lang="ru-RU" dirty="0"/>
              <a:t> </a:t>
            </a:r>
            <a:r>
              <a:rPr lang="ru-RU" dirty="0" err="1"/>
              <a:t>живими</a:t>
            </a:r>
            <a:r>
              <a:rPr lang="ru-RU" dirty="0"/>
              <a:t> та </a:t>
            </a:r>
            <a:r>
              <a:rPr lang="ru-RU" dirty="0" err="1"/>
              <a:t>інактивованими</a:t>
            </a:r>
            <a:r>
              <a:rPr lang="ru-RU" dirty="0"/>
              <a:t> вакцинами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b="1" dirty="0"/>
              <a:t>ІБ</a:t>
            </a:r>
            <a:r>
              <a:rPr lang="ru-RU" dirty="0"/>
              <a:t> на </a:t>
            </a:r>
            <a:r>
              <a:rPr lang="ru-RU" dirty="0" err="1"/>
              <a:t>сьогодні</a:t>
            </a:r>
            <a:r>
              <a:rPr lang="ru-RU" dirty="0"/>
              <a:t> є, по </a:t>
            </a:r>
            <a:r>
              <a:rPr lang="ru-RU" dirty="0" err="1"/>
              <a:t>суті</a:t>
            </a:r>
            <a:r>
              <a:rPr lang="ru-RU" dirty="0"/>
              <a:t>, </a:t>
            </a:r>
            <a:r>
              <a:rPr lang="ru-RU" b="1" dirty="0" err="1"/>
              <a:t>єдиним</a:t>
            </a:r>
            <a:r>
              <a:rPr lang="ru-RU" b="1" dirty="0"/>
              <a:t> </a:t>
            </a:r>
            <a:r>
              <a:rPr lang="ru-RU" b="1" dirty="0" err="1"/>
              <a:t>достатньо</a:t>
            </a:r>
            <a:r>
              <a:rPr lang="ru-RU" b="1" dirty="0"/>
              <a:t> </a:t>
            </a:r>
            <a:r>
              <a:rPr lang="ru-RU" b="1" dirty="0" err="1"/>
              <a:t>ефективним</a:t>
            </a:r>
            <a:r>
              <a:rPr lang="ru-RU" b="1" dirty="0"/>
              <a:t> заходом </a:t>
            </a:r>
            <a:r>
              <a:rPr lang="ru-RU" dirty="0"/>
              <a:t>в </a:t>
            </a:r>
            <a:r>
              <a:rPr lang="ru-RU" dirty="0" err="1"/>
              <a:t>системі</a:t>
            </a:r>
            <a:r>
              <a:rPr lang="ru-RU" dirty="0"/>
              <a:t> контролю і </a:t>
            </a:r>
            <a:r>
              <a:rPr lang="ru-RU" dirty="0" err="1"/>
              <a:t>боротьби</a:t>
            </a:r>
            <a:r>
              <a:rPr lang="ru-RU" dirty="0"/>
              <a:t> з </a:t>
            </a:r>
            <a:r>
              <a:rPr lang="ru-RU" dirty="0" err="1"/>
              <a:t>цим</a:t>
            </a:r>
            <a:r>
              <a:rPr lang="ru-RU" dirty="0"/>
              <a:t> </a:t>
            </a:r>
            <a:r>
              <a:rPr lang="ru-RU" dirty="0" err="1"/>
              <a:t>захворюванням</a:t>
            </a:r>
            <a:r>
              <a:rPr lang="ru-RU" dirty="0"/>
              <a:t>. 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постійна</a:t>
            </a:r>
            <a:r>
              <a:rPr lang="ru-RU" dirty="0"/>
              <a:t> </a:t>
            </a:r>
            <a:r>
              <a:rPr lang="ru-RU" dirty="0" err="1"/>
              <a:t>поява</a:t>
            </a:r>
            <a:r>
              <a:rPr lang="ru-RU" dirty="0"/>
              <a:t> </a:t>
            </a:r>
            <a:r>
              <a:rPr lang="ru-RU" b="1" dirty="0" err="1"/>
              <a:t>нових</a:t>
            </a:r>
            <a:r>
              <a:rPr lang="ru-RU" b="1" dirty="0"/>
              <a:t> </a:t>
            </a:r>
            <a:r>
              <a:rPr lang="ru-RU" b="1" dirty="0" err="1"/>
              <a:t>штамів</a:t>
            </a:r>
            <a:r>
              <a:rPr lang="ru-RU" b="1" dirty="0"/>
              <a:t> і </a:t>
            </a:r>
            <a:r>
              <a:rPr lang="ru-RU" b="1" dirty="0" err="1"/>
              <a:t>варіантів</a:t>
            </a:r>
            <a:r>
              <a:rPr lang="ru-RU" b="1" dirty="0"/>
              <a:t> </a:t>
            </a:r>
            <a:r>
              <a:rPr lang="ru-RU" dirty="0" err="1"/>
              <a:t>збудника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суттєво</a:t>
            </a:r>
            <a:r>
              <a:rPr lang="ru-RU" dirty="0"/>
              <a:t> </a:t>
            </a:r>
            <a:r>
              <a:rPr lang="ru-RU" dirty="0" err="1"/>
              <a:t>відрізняються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відомих</a:t>
            </a:r>
            <a:r>
              <a:rPr lang="ru-RU" dirty="0"/>
              <a:t> </a:t>
            </a:r>
            <a:r>
              <a:rPr lang="ru-RU" dirty="0" err="1"/>
              <a:t>серотипів</a:t>
            </a:r>
            <a:r>
              <a:rPr lang="ru-RU" dirty="0"/>
              <a:t> та </a:t>
            </a:r>
            <a:r>
              <a:rPr lang="ru-RU" dirty="0" err="1"/>
              <a:t>вакцинних</a:t>
            </a:r>
            <a:r>
              <a:rPr lang="ru-RU" dirty="0"/>
              <a:t> </a:t>
            </a:r>
            <a:r>
              <a:rPr lang="ru-RU" dirty="0" err="1"/>
              <a:t>штамів</a:t>
            </a:r>
            <a:r>
              <a:rPr lang="ru-RU" dirty="0"/>
              <a:t>,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поголів’я</a:t>
            </a:r>
            <a:r>
              <a:rPr lang="ru-RU" dirty="0"/>
              <a:t> </a:t>
            </a:r>
            <a:r>
              <a:rPr lang="ru-RU" dirty="0" err="1"/>
              <a:t>птиці</a:t>
            </a:r>
            <a:r>
              <a:rPr lang="ru-RU" dirty="0"/>
              <a:t>, </a:t>
            </a:r>
            <a:r>
              <a:rPr lang="ru-RU" b="1" dirty="0" err="1"/>
              <a:t>щепленого</a:t>
            </a:r>
            <a:r>
              <a:rPr lang="ru-RU" b="1" dirty="0"/>
              <a:t> </a:t>
            </a:r>
            <a:r>
              <a:rPr lang="ru-RU" b="1" dirty="0" err="1"/>
              <a:t>проти</a:t>
            </a:r>
            <a:r>
              <a:rPr lang="ru-RU" b="1" dirty="0"/>
              <a:t> ІБ</a:t>
            </a:r>
            <a:r>
              <a:rPr lang="ru-RU" dirty="0"/>
              <a:t>.  На </a:t>
            </a:r>
            <a:r>
              <a:rPr lang="ru-RU" dirty="0" err="1"/>
              <a:t>фоні</a:t>
            </a:r>
            <a:r>
              <a:rPr lang="ru-RU" dirty="0"/>
              <a:t> </a:t>
            </a:r>
            <a:r>
              <a:rPr lang="ru-RU" dirty="0" err="1"/>
              <a:t>щеплень</a:t>
            </a:r>
            <a:r>
              <a:rPr lang="ru-RU" dirty="0"/>
              <a:t> в </a:t>
            </a:r>
            <a:r>
              <a:rPr lang="ru-RU" dirty="0" err="1"/>
              <a:t>птахогосподарствах</a:t>
            </a:r>
            <a:r>
              <a:rPr lang="ru-RU" dirty="0"/>
              <a:t> як </a:t>
            </a:r>
            <a:r>
              <a:rPr lang="ru-RU" dirty="0" err="1"/>
              <a:t>яєчного</a:t>
            </a:r>
            <a:r>
              <a:rPr lang="ru-RU" dirty="0"/>
              <a:t>, так і </a:t>
            </a:r>
            <a:r>
              <a:rPr lang="ru-RU" dirty="0" err="1"/>
              <a:t>м’ясного</a:t>
            </a:r>
            <a:r>
              <a:rPr lang="ru-RU" dirty="0"/>
              <a:t> </a:t>
            </a:r>
            <a:r>
              <a:rPr lang="ru-RU" dirty="0" err="1"/>
              <a:t>напрямку</a:t>
            </a:r>
            <a:r>
              <a:rPr lang="ru-RU" dirty="0"/>
              <a:t> </a:t>
            </a:r>
            <a:r>
              <a:rPr lang="ru-RU" dirty="0" err="1"/>
              <a:t>продуктивності</a:t>
            </a:r>
            <a:r>
              <a:rPr lang="ru-RU" dirty="0"/>
              <a:t>, </a:t>
            </a:r>
            <a:r>
              <a:rPr lang="ru-RU" dirty="0" err="1"/>
              <a:t>можлива</a:t>
            </a:r>
            <a:r>
              <a:rPr lang="ru-RU" dirty="0"/>
              <a:t> </a:t>
            </a:r>
            <a:r>
              <a:rPr lang="ru-RU" b="1" dirty="0" err="1"/>
              <a:t>одночасна</a:t>
            </a:r>
            <a:r>
              <a:rPr lang="ru-RU" b="1" dirty="0"/>
              <a:t> </a:t>
            </a:r>
            <a:r>
              <a:rPr lang="ru-RU" b="1" dirty="0" err="1"/>
              <a:t>циркуляція</a:t>
            </a:r>
            <a:r>
              <a:rPr lang="ru-RU" b="1" dirty="0"/>
              <a:t> </a:t>
            </a:r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серотипів</a:t>
            </a:r>
            <a:r>
              <a:rPr lang="ru-RU" dirty="0"/>
              <a:t> ІБ. </a:t>
            </a:r>
          </a:p>
          <a:p>
            <a:pPr algn="just"/>
            <a:r>
              <a:rPr lang="ru-RU" dirty="0"/>
              <a:t>	</a:t>
            </a:r>
            <a:r>
              <a:rPr lang="ru-RU" dirty="0" err="1"/>
              <a:t>Саме</a:t>
            </a:r>
            <a:r>
              <a:rPr lang="ru-RU" dirty="0"/>
              <a:t> тому </a:t>
            </a:r>
            <a:r>
              <a:rPr lang="ru-RU" b="1" dirty="0" err="1"/>
              <a:t>виявлення</a:t>
            </a:r>
            <a:r>
              <a:rPr lang="ru-RU" b="1" dirty="0"/>
              <a:t>, </a:t>
            </a:r>
            <a:r>
              <a:rPr lang="ru-RU" b="1" dirty="0" err="1"/>
              <a:t>типування</a:t>
            </a:r>
            <a:r>
              <a:rPr lang="ru-RU" b="1" dirty="0"/>
              <a:t> </a:t>
            </a:r>
            <a:r>
              <a:rPr lang="ru-RU" dirty="0" err="1"/>
              <a:t>ізолятів</a:t>
            </a:r>
            <a:r>
              <a:rPr lang="ru-RU" dirty="0"/>
              <a:t>,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b="1" dirty="0" err="1"/>
              <a:t>імунобіологічних</a:t>
            </a:r>
            <a:r>
              <a:rPr lang="ru-RU" b="1" dirty="0"/>
              <a:t> </a:t>
            </a:r>
            <a:r>
              <a:rPr lang="ru-RU" b="1" dirty="0" err="1"/>
              <a:t>властивостей</a:t>
            </a:r>
            <a:r>
              <a:rPr lang="ru-RU" b="1" dirty="0"/>
              <a:t> </a:t>
            </a:r>
            <a:r>
              <a:rPr lang="ru-RU" dirty="0" err="1"/>
              <a:t>необхідно</a:t>
            </a:r>
            <a:r>
              <a:rPr lang="ru-RU" dirty="0"/>
              <a:t> для </a:t>
            </a:r>
            <a:r>
              <a:rPr lang="ru-RU" b="1" dirty="0" err="1"/>
              <a:t>ефективної</a:t>
            </a:r>
            <a:r>
              <a:rPr lang="ru-RU" b="1" dirty="0"/>
              <a:t> </a:t>
            </a:r>
            <a:r>
              <a:rPr lang="ru-RU" b="1" dirty="0" err="1"/>
              <a:t>модифікації</a:t>
            </a:r>
            <a:r>
              <a:rPr lang="ru-RU" b="1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щеплень</a:t>
            </a:r>
            <a:r>
              <a:rPr lang="ru-RU" dirty="0"/>
              <a:t>, </a:t>
            </a:r>
            <a:r>
              <a:rPr lang="ru-RU" dirty="0" err="1"/>
              <a:t>розуміння</a:t>
            </a:r>
            <a:r>
              <a:rPr lang="ru-RU" dirty="0"/>
              <a:t> </a:t>
            </a:r>
            <a:r>
              <a:rPr lang="ru-RU" b="1" dirty="0" err="1"/>
              <a:t>епізоотології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та </a:t>
            </a:r>
            <a:r>
              <a:rPr lang="ru-RU" b="1" dirty="0" err="1"/>
              <a:t>еволюції</a:t>
            </a:r>
            <a:r>
              <a:rPr lang="ru-RU" b="1" dirty="0"/>
              <a:t> </a:t>
            </a:r>
            <a:r>
              <a:rPr lang="ru-RU" dirty="0" err="1"/>
              <a:t>збудника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35695012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804728A-73CA-4062-B6D3-AC23D00D8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987" y="2215803"/>
            <a:ext cx="3810485" cy="361649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2E4FC-8789-4D00-B92B-33B2379E8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Збудник хвороби</a:t>
            </a:r>
            <a:endParaRPr lang="ru-UA" b="1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3AB16-0D5E-43AE-B119-0061637F684D}"/>
              </a:ext>
            </a:extLst>
          </p:cNvPr>
          <p:cNvSpPr txBox="1"/>
          <p:nvPr/>
        </p:nvSpPr>
        <p:spPr>
          <a:xfrm>
            <a:off x="4544473" y="484991"/>
            <a:ext cx="719958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мінливий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РНК-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геномний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Coronaviridae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роду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Coronavirus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Orthocoronavirinae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Gammacoronavirus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Igacovirus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65 – 135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ліпопротеїновою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булавоподібними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завдовжки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сонячну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корону».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1970р., а в 1997р.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сімейства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нідовірусів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Nidovirales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2008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качок, гусей,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пінгвінів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(до 90%)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один вид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 є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розповсюдженим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2017 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сероваріанти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90E30C-2780-47A5-A9B5-88BB3D1D7A6F}"/>
              </a:ext>
            </a:extLst>
          </p:cNvPr>
          <p:cNvSpPr txBox="1"/>
          <p:nvPr/>
        </p:nvSpPr>
        <p:spPr>
          <a:xfrm>
            <a:off x="4743663" y="4840551"/>
            <a:ext cx="6096000" cy="2862322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Var 2,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793 </a:t>
            </a:r>
            <a:r>
              <a:rPr lang="ru-RU" dirty="0"/>
              <a:t>В,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QX,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Mass,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B, </a:t>
            </a: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 207,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DQ,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NGA,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 1397,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5CC0FC-08F6-42E6-8A2D-29BDC14E4729}"/>
              </a:ext>
            </a:extLst>
          </p:cNvPr>
          <p:cNvSpPr txBox="1"/>
          <p:nvPr/>
        </p:nvSpPr>
        <p:spPr>
          <a:xfrm>
            <a:off x="4544473" y="2100818"/>
            <a:ext cx="71995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впродовж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2018 року,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циркуляцію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793В,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QX, Var 2, Q1, SU,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349,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426.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ензоотичні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20%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606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CC48F7-9AC7-46BA-BE8D-2D53BC0FC30D}"/>
              </a:ext>
            </a:extLst>
          </p:cNvPr>
          <p:cNvSpPr txBox="1"/>
          <p:nvPr/>
        </p:nvSpPr>
        <p:spPr>
          <a:xfrm>
            <a:off x="152399" y="474345"/>
            <a:ext cx="346841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пепломерні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корону,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звідки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 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адгезію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гіперваріабельною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2-3%,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10-15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амінокинетичним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серотипу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492A34-5F5C-4112-A7C4-EE9BE32C8827}"/>
              </a:ext>
            </a:extLst>
          </p:cNvPr>
          <p:cNvSpPr txBox="1"/>
          <p:nvPr/>
        </p:nvSpPr>
        <p:spPr>
          <a:xfrm>
            <a:off x="8702565" y="474345"/>
            <a:ext cx="314259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Неструктурні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вірулентність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реплікації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віріону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варіабельності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генотипу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теперішній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тропізмом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характер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патолого-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FBFA1B-F39F-4AA7-A0BA-1B3B9AD4F0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41" r="6384"/>
          <a:stretch/>
        </p:blipFill>
        <p:spPr>
          <a:xfrm>
            <a:off x="4380185" y="215497"/>
            <a:ext cx="3563007" cy="28409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AC0938-B0CE-4D5C-9BE1-2C19FE11C7F9}"/>
              </a:ext>
            </a:extLst>
          </p:cNvPr>
          <p:cNvSpPr txBox="1"/>
          <p:nvPr/>
        </p:nvSpPr>
        <p:spPr>
          <a:xfrm>
            <a:off x="3686503" y="3153691"/>
            <a:ext cx="4950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9. Будова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8E6EBC-66DE-4945-8A85-3C4C23D62BA2}"/>
              </a:ext>
            </a:extLst>
          </p:cNvPr>
          <p:cNvSpPr txBox="1"/>
          <p:nvPr/>
        </p:nvSpPr>
        <p:spPr>
          <a:xfrm>
            <a:off x="3752193" y="3717447"/>
            <a:ext cx="481899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індукують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інфікованої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сероконверсію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віруснейтралізуючих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РНК,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рибонуклеопротеїн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індукує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612093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60D26-F6E0-44D1-A896-39C00E95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404" y="2339415"/>
            <a:ext cx="3946127" cy="2456442"/>
          </a:xfrm>
        </p:spPr>
        <p:txBody>
          <a:bodyPr/>
          <a:lstStyle/>
          <a:p>
            <a:r>
              <a:rPr lang="ru-RU" dirty="0" err="1"/>
              <a:t>Епізоотологія</a:t>
            </a:r>
            <a:r>
              <a:rPr lang="ru-RU" dirty="0"/>
              <a:t>, патогенез і </a:t>
            </a:r>
            <a:r>
              <a:rPr lang="ru-RU" dirty="0" err="1"/>
              <a:t>клінічні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BE8C76-BCF4-43D3-8F86-9ECA683C9292}"/>
              </a:ext>
            </a:extLst>
          </p:cNvPr>
          <p:cNvSpPr txBox="1"/>
          <p:nvPr/>
        </p:nvSpPr>
        <p:spPr>
          <a:xfrm>
            <a:off x="4708635" y="1084880"/>
            <a:ext cx="714703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перехворілі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курчата і кури,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вірусоносіями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39-105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трахеально-бронхіальним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ексудатом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секретом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сльозних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аліментарно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вірулентності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імунокомпетентності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Зважаючи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реплікації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тканинах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респіраторно-дихальних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тракту,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яйцепроводу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впродовж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одужання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Контаміновані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персонал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B8CBA1-0D24-4AFD-808C-2649375ABD83}"/>
              </a:ext>
            </a:extLst>
          </p:cNvPr>
          <p:cNvSpPr txBox="1"/>
          <p:nvPr/>
        </p:nvSpPr>
        <p:spPr>
          <a:xfrm>
            <a:off x="4656083" y="833770"/>
            <a:ext cx="705244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реплікації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печінку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яйцеводи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яєчники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сім’яники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кишечник.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респіраторний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нефрозо-нефритний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репродуктивний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яєчних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курей основною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ІБК кури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блідою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шкаралупою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шкаралупи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вірулентності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імунокомпетентності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сприйнятливими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курчата до 2-6-тижневого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патолого-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ІБК. Тому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картину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ІБК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молекулярно-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17824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9647D2-2E2F-4FFE-B158-00F5B5BBB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Діагностика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9612F6-98F5-4F9A-9EC4-A9E4025D2BB2}"/>
              </a:ext>
            </a:extLst>
          </p:cNvPr>
          <p:cNvSpPr txBox="1"/>
          <p:nvPr/>
        </p:nvSpPr>
        <p:spPr>
          <a:xfrm>
            <a:off x="4918839" y="3016632"/>
            <a:ext cx="671611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нуклеїнової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(РНК)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стадах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інактивованих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вакцин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інтерпретацію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подолати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вакцин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заплутати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07B6D1-88A9-4609-9EC2-D3D217D6D5F2}"/>
              </a:ext>
            </a:extLst>
          </p:cNvPr>
          <p:cNvSpPr txBox="1"/>
          <p:nvPr/>
        </p:nvSpPr>
        <p:spPr>
          <a:xfrm>
            <a:off x="4918838" y="928200"/>
            <a:ext cx="671611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ІБ курей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епізоотологічних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патолого-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ларинготрахеїт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аденовірусну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 серотип), синдром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несучості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161669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EE925-E6F5-4C40-A1DE-5ACD3568B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Відбір матеріалу та транспортування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946303-00BE-401D-A1CB-A2701E6C18BD}"/>
              </a:ext>
            </a:extLst>
          </p:cNvPr>
          <p:cNvSpPr txBox="1"/>
          <p:nvPr/>
        </p:nvSpPr>
        <p:spPr>
          <a:xfrm>
            <a:off x="4634143" y="151556"/>
            <a:ext cx="73773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очевидні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респіраторного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мазки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загиблої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нефритом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проблемами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яйцекладкою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респіраторних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яйцепроводу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мигдалин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сліпої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кишки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фекалій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тракту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полегшити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Треба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один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проконтактували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хворою птицею.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реконвалесцентних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подати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серологічне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помістити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F7EBE-2790-485A-9B8C-2C1571C710E2}"/>
              </a:ext>
            </a:extLst>
          </p:cNvPr>
          <p:cNvSpPr txBox="1"/>
          <p:nvPr/>
        </p:nvSpPr>
        <p:spPr>
          <a:xfrm>
            <a:off x="888632" y="5096704"/>
            <a:ext cx="111228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пеніцилін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(10 000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[МО]/мл)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стрептоміцин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 мг/мл),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заморозити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якомога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(10–20%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./об.)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стерильному фосфатно-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сольовому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буфері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живильному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бульйоні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інокуляції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інокуляції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курки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TOC).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очищають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низькошвидкісним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центрифугуванням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бактеріологічні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(0,2 мкм) перед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інокуляцією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курячих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TOC.</a:t>
            </a:r>
          </a:p>
        </p:txBody>
      </p:sp>
    </p:spTree>
    <p:extLst>
      <p:ext uri="{BB962C8B-B14F-4D97-AF65-F5344CB8AC3E}">
        <p14:creationId xmlns:p14="http://schemas.microsoft.com/office/powerpoint/2010/main" val="127668472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4E9C9D-F277-44FA-AB66-DF28DA4E1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02" y="2278805"/>
            <a:ext cx="3691255" cy="245644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7A377-2DD7-4951-8182-0F4EAFED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Методи лабораторної діагностики ІБ</a:t>
            </a:r>
            <a:endParaRPr lang="ru-UA" b="1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A09810-E731-4764-A0B0-95894B6D6E45}"/>
              </a:ext>
            </a:extLst>
          </p:cNvPr>
          <p:cNvSpPr txBox="1"/>
          <p:nvPr/>
        </p:nvSpPr>
        <p:spPr>
          <a:xfrm>
            <a:off x="4671874" y="903495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себе: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A8938D-0754-4C4B-AB9B-0113C1926D83}"/>
              </a:ext>
            </a:extLst>
          </p:cNvPr>
          <p:cNvSpPr txBox="1"/>
          <p:nvPr/>
        </p:nvSpPr>
        <p:spPr>
          <a:xfrm>
            <a:off x="4671874" y="1462710"/>
            <a:ext cx="665064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Вірусологічні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культивування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курячих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культурах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біопроба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Серологічні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ІФА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імуноферментний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РГ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гемаглютинації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РГГА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гальмування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гемаглютинації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РН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преципітації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(РДП).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Полімеразна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ланцюгова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транскрипцією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325995975"/>
      </p:ext>
    </p:extLst>
  </p:cSld>
  <p:clrMapOvr>
    <a:masterClrMapping/>
  </p:clrMapOvr>
  <p:transition spd="slow">
    <p:push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947B76-3968-43B3-93A8-1A00376E08B0}"/>
              </a:ext>
            </a:extLst>
          </p:cNvPr>
          <p:cNvSpPr txBox="1"/>
          <p:nvPr/>
        </p:nvSpPr>
        <p:spPr>
          <a:xfrm>
            <a:off x="2635468" y="0"/>
            <a:ext cx="8601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Табл. 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437924D4-1644-47B8-BCAD-67BF11FFD3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520323"/>
              </p:ext>
            </p:extLst>
          </p:nvPr>
        </p:nvGraphicFramePr>
        <p:xfrm>
          <a:off x="589280" y="411004"/>
          <a:ext cx="11440160" cy="4387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90577578"/>
                    </a:ext>
                  </a:extLst>
                </a:gridCol>
                <a:gridCol w="1087120">
                  <a:extLst>
                    <a:ext uri="{9D8B030D-6E8A-4147-A177-3AD203B41FA5}">
                      <a16:colId xmlns:a16="http://schemas.microsoft.com/office/drawing/2014/main" val="195991823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05219682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69327601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10680328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14783266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2569254892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78024842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921481520"/>
                    </a:ext>
                  </a:extLst>
                </a:gridCol>
                <a:gridCol w="1432560">
                  <a:extLst>
                    <a:ext uri="{9D8B030D-6E8A-4147-A177-3AD203B41FA5}">
                      <a16:colId xmlns:a16="http://schemas.microsoft.com/office/drawing/2014/main" val="837485421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3357895743"/>
                    </a:ext>
                  </a:extLst>
                </a:gridCol>
              </a:tblGrid>
              <a:tr h="320516">
                <a:tc rowSpan="2">
                  <a:txBody>
                    <a:bodyPr/>
                    <a:lstStyle/>
                    <a:p>
                      <a:pPr algn="l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Метод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10">
                  <a:txBody>
                    <a:bodyPr/>
                    <a:lstStyle/>
                    <a:p>
                      <a:pPr marL="133985" marR="12573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Призначення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02937"/>
                  </a:ext>
                </a:extLst>
              </a:tr>
              <a:tr h="813195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Популяція</a:t>
                      </a:r>
                      <a:r>
                        <a:rPr lang="uk-UA" sz="1400" spc="-2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вільна</a:t>
                      </a:r>
                      <a:r>
                        <a:rPr lang="uk-UA" sz="14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</a:t>
                      </a:r>
                      <a:r>
                        <a:rPr lang="uk-UA" sz="14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інфекції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Захищеність окремої тварини від інфекції перед переміщенням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Захищеність окремої тварини від інфекції перед переміщенням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Сприяти політиці викорінення хвороби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Сприяти політиці викорінення хвороби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Підтвердження</a:t>
                      </a:r>
                      <a:r>
                        <a:rPr lang="uk-UA" sz="1400" spc="-2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клінічних</a:t>
                      </a:r>
                      <a:r>
                        <a:rPr lang="uk-UA" sz="14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випадків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71120" marR="6096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Підтвердження</a:t>
                      </a:r>
                      <a:r>
                        <a:rPr lang="uk-UA" sz="1600" spc="-2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клінічних</a:t>
                      </a:r>
                      <a:r>
                        <a:rPr lang="uk-UA" sz="16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випадків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Поширеність</a:t>
                      </a:r>
                      <a:r>
                        <a:rPr lang="uk-UA" sz="14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інфекції –</a:t>
                      </a:r>
                      <a:r>
                        <a:rPr lang="uk-UA" sz="1400" spc="-2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спостереження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71755" marR="62865" indent="63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Поширеність</a:t>
                      </a:r>
                      <a:r>
                        <a:rPr lang="uk-UA" sz="16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інфекції –</a:t>
                      </a:r>
                      <a:r>
                        <a:rPr lang="uk-UA" sz="1600" spc="-2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спостереження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Імунний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статус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окремих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тварин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популяцій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після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вакцинації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3893475"/>
                  </a:ext>
                </a:extLst>
              </a:tr>
              <a:tr h="337820">
                <a:tc gridSpan="11">
                  <a:txBody>
                    <a:bodyPr/>
                    <a:lstStyle/>
                    <a:p>
                      <a:pPr marL="2257425" marR="2237105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Ідентифікація</a:t>
                      </a:r>
                      <a:r>
                        <a:rPr lang="uk-UA" sz="14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агентів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875450"/>
                  </a:ext>
                </a:extLst>
              </a:tr>
              <a:tr h="135232">
                <a:tc>
                  <a:txBody>
                    <a:bodyPr/>
                    <a:lstStyle/>
                    <a:p>
                      <a:pPr marL="171450" marR="159385" indent="10922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Виділення вірусів</a:t>
                      </a:r>
                      <a:r>
                        <a:rPr lang="uk-UA" sz="14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(ембріони</a:t>
                      </a:r>
                      <a:r>
                        <a:rPr lang="uk-UA" sz="1400" spc="-3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uk-UA" sz="1400" spc="-3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3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ККТ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71450" marR="159385" indent="10922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а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171450" marR="159385" indent="10922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267970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 </a:t>
                      </a:r>
                      <a:r>
                        <a:rPr lang="en-U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67970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R="307340" lvl="1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R="307340" lvl="1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1590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715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1558721"/>
                  </a:ext>
                </a:extLst>
              </a:tr>
              <a:tr h="129598">
                <a:tc>
                  <a:txBody>
                    <a:bodyPr/>
                    <a:lstStyle/>
                    <a:p>
                      <a:pPr marL="110490" marR="90170" indent="267970" algn="ctr"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uk-UA" sz="14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Фарбування </a:t>
                      </a:r>
                      <a:r>
                        <a:rPr lang="uk-UA" sz="1400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uk-UA" sz="1400" spc="-2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імуногістохімічним</a:t>
                      </a:r>
                      <a:r>
                        <a:rPr lang="uk-UA" sz="14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методом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0490" marR="90170" indent="267970" algn="ctr"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110490" marR="90170" indent="267970" algn="ctr"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endParaRPr lang="ru-UA" sz="16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28765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8765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215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UA" sz="14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15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15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71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2065405"/>
                  </a:ext>
                </a:extLst>
              </a:tr>
              <a:tr h="135232">
                <a:tc>
                  <a:txBody>
                    <a:bodyPr/>
                    <a:lstStyle/>
                    <a:p>
                      <a:pPr marL="146050" marR="128905" indent="6223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Секвенування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генів</a:t>
                      </a:r>
                      <a:r>
                        <a:rPr lang="uk-UA" sz="14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(вірус</a:t>
                      </a:r>
                      <a:r>
                        <a:rPr lang="uk-UA" sz="1400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ідентифікація)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6050" marR="128905" indent="6223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146050" marR="128905" indent="6223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endParaRPr lang="ru-UA" sz="16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28765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8765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215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15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15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 </a:t>
                      </a:r>
                      <a:r>
                        <a:rPr lang="uk-UA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7310" marR="6096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97529982"/>
                  </a:ext>
                </a:extLst>
              </a:tr>
              <a:tr h="226326">
                <a:tc>
                  <a:txBody>
                    <a:bodyPr/>
                    <a:lstStyle/>
                    <a:p>
                      <a:pPr marL="134620" marR="123825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ЗТ-ПЛР (виявлення вірусного</a:t>
                      </a:r>
                      <a:r>
                        <a:rPr lang="uk-UA" sz="1400" spc="-2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геному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а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6797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22580" lvl="1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R="322580" lvl="1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46380" marR="2235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46380" marR="2235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8445" marR="25082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58445" marR="25082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71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17830" marR="40830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5080850"/>
                  </a:ext>
                </a:extLst>
              </a:tr>
              <a:tr h="129598">
                <a:tc>
                  <a:txBody>
                    <a:bodyPr/>
                    <a:lstStyle/>
                    <a:p>
                      <a:pPr marL="197485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ЗТ-ПЛР у реальному час</a:t>
                      </a:r>
                      <a:r>
                        <a:rPr lang="uk-UA" sz="14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7485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а</a:t>
                      </a:r>
                      <a:endParaRPr lang="ru-UA" sz="14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197485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endParaRPr lang="ru-UA" sz="16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267970" lvl="0" algn="ctr">
                        <a:spcBef>
                          <a:spcPts val="28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67970" lvl="0" algn="ctr">
                        <a:spcBef>
                          <a:spcPts val="285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UA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R="322580" lvl="1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R="322580" lvl="1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6380" marR="22352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715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2896238"/>
                  </a:ext>
                </a:extLst>
              </a:tr>
              <a:tr h="384152">
                <a:tc>
                  <a:txBody>
                    <a:bodyPr/>
                    <a:lstStyle/>
                    <a:p>
                      <a:pPr marL="146050" marR="48895" indent="-7620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Реакція гемаглютинації</a:t>
                      </a:r>
                      <a:r>
                        <a:rPr lang="uk-UA" sz="1400" spc="-2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(вірус</a:t>
                      </a:r>
                      <a:r>
                        <a:rPr lang="uk-UA" sz="14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ідентифікація)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6050" marR="48895" indent="-7620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146050" marR="48895" indent="-7620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endParaRPr lang="ru-UA" sz="16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287655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87655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endParaRPr lang="ru-UA" sz="16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21590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21590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endParaRPr lang="ru-UA" sz="16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1590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715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23328240"/>
                  </a:ext>
                </a:extLst>
              </a:tr>
              <a:tr h="172797">
                <a:tc>
                  <a:txBody>
                    <a:bodyPr/>
                    <a:lstStyle/>
                    <a:p>
                      <a:pPr marL="133350" marR="12573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VN / РН (вірус</a:t>
                      </a:r>
                      <a:r>
                        <a:rPr lang="uk-UA" sz="14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-ідентифікація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34620" marR="12509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134620" marR="12509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744855" lvl="1" algn="l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744855" lvl="1" algn="l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lvl="1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1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15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215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endParaRPr lang="ru-UA" sz="16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62695998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659490F-5B04-4FE2-95F5-BDF452FAE4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88057"/>
              </p:ext>
            </p:extLst>
          </p:nvPr>
        </p:nvGraphicFramePr>
        <p:xfrm>
          <a:off x="589280" y="4798060"/>
          <a:ext cx="11440160" cy="20527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4859">
                  <a:extLst>
                    <a:ext uri="{9D8B030D-6E8A-4147-A177-3AD203B41FA5}">
                      <a16:colId xmlns:a16="http://schemas.microsoft.com/office/drawing/2014/main" val="2995582010"/>
                    </a:ext>
                  </a:extLst>
                </a:gridCol>
                <a:gridCol w="1250539">
                  <a:extLst>
                    <a:ext uri="{9D8B030D-6E8A-4147-A177-3AD203B41FA5}">
                      <a16:colId xmlns:a16="http://schemas.microsoft.com/office/drawing/2014/main" val="1989870414"/>
                    </a:ext>
                  </a:extLst>
                </a:gridCol>
                <a:gridCol w="1582083">
                  <a:extLst>
                    <a:ext uri="{9D8B030D-6E8A-4147-A177-3AD203B41FA5}">
                      <a16:colId xmlns:a16="http://schemas.microsoft.com/office/drawing/2014/main" val="898977183"/>
                    </a:ext>
                  </a:extLst>
                </a:gridCol>
                <a:gridCol w="1459460">
                  <a:extLst>
                    <a:ext uri="{9D8B030D-6E8A-4147-A177-3AD203B41FA5}">
                      <a16:colId xmlns:a16="http://schemas.microsoft.com/office/drawing/2014/main" val="4110079490"/>
                    </a:ext>
                  </a:extLst>
                </a:gridCol>
                <a:gridCol w="1420428">
                  <a:extLst>
                    <a:ext uri="{9D8B030D-6E8A-4147-A177-3AD203B41FA5}">
                      <a16:colId xmlns:a16="http://schemas.microsoft.com/office/drawing/2014/main" val="3771125279"/>
                    </a:ext>
                  </a:extLst>
                </a:gridCol>
                <a:gridCol w="1438182">
                  <a:extLst>
                    <a:ext uri="{9D8B030D-6E8A-4147-A177-3AD203B41FA5}">
                      <a16:colId xmlns:a16="http://schemas.microsoft.com/office/drawing/2014/main" val="1131023053"/>
                    </a:ext>
                  </a:extLst>
                </a:gridCol>
                <a:gridCol w="1784609">
                  <a:extLst>
                    <a:ext uri="{9D8B030D-6E8A-4147-A177-3AD203B41FA5}">
                      <a16:colId xmlns:a16="http://schemas.microsoft.com/office/drawing/2014/main" val="2964570938"/>
                    </a:ext>
                  </a:extLst>
                </a:gridCol>
              </a:tblGrid>
              <a:tr h="294000">
                <a:tc gridSpan="7">
                  <a:txBody>
                    <a:bodyPr/>
                    <a:lstStyle/>
                    <a:p>
                      <a:pPr marL="2123440" marR="2126615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Виявлення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імунної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відповіді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802658"/>
                  </a:ext>
                </a:extLst>
              </a:tr>
              <a:tr h="586263">
                <a:tc>
                  <a:txBody>
                    <a:bodyPr/>
                    <a:lstStyle/>
                    <a:p>
                      <a:pPr marL="133350" marR="12573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VN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РН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34620" marR="12509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виявлення антитіл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4645" marR="311785" algn="ctr">
                        <a:spcBef>
                          <a:spcPts val="7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–d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 marR="250190" algn="ctr">
                        <a:spcBef>
                          <a:spcPts val="7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+e</a:t>
                      </a:r>
                      <a:endParaRPr lang="ru-UA" sz="14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7830" marR="408305" algn="ctr">
                        <a:spcBef>
                          <a:spcPts val="7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+e</a:t>
                      </a:r>
                      <a:endParaRPr lang="ru-UA" sz="14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06629274"/>
                  </a:ext>
                </a:extLst>
              </a:tr>
              <a:tr h="586263">
                <a:tc>
                  <a:txBody>
                    <a:bodyPr/>
                    <a:lstStyle/>
                    <a:p>
                      <a:pPr marL="132715" marR="12573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РГГА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34620" marR="12573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виявлення антитіл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4645" marR="311785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–d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955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 marR="250190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+e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UA" sz="14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735" marR="408305" algn="ctr">
                        <a:spcBef>
                          <a:spcPts val="77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UA" sz="140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99567646"/>
                  </a:ext>
                </a:extLst>
              </a:tr>
              <a:tr h="586263">
                <a:tc>
                  <a:txBody>
                    <a:bodyPr/>
                    <a:lstStyle/>
                    <a:p>
                      <a:pPr marL="134620" marR="123825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ELISA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ІФА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34620" marR="12573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виявлення антитіл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295" marR="6477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r>
                        <a:rPr lang="en-U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4645" marR="31178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6380" marR="2235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 marR="25146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r>
                        <a:rPr lang="en-U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marR="6096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r>
                        <a:rPr lang="en-U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735" marR="40830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r>
                        <a:rPr lang="en-U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UA" sz="1400" dirty="0">
                        <a:effectLst/>
                        <a:latin typeface="Times New Roman" panose="02020603050405020304" pitchFamily="18" charset="0"/>
                        <a:ea typeface="Arial MT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72019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1717276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F5652F-8194-4D94-9406-31AAF2665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849" y="2477268"/>
            <a:ext cx="3669592" cy="220175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46763-2AE0-4371-9B8E-33C6660AD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849" y="2349924"/>
            <a:ext cx="3896728" cy="2456442"/>
          </a:xfrm>
        </p:spPr>
        <p:txBody>
          <a:bodyPr>
            <a:normAutofit fontScale="90000"/>
          </a:bodyPr>
          <a:lstStyle/>
          <a:p>
            <a:r>
              <a:rPr lang="uk-UA" b="1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Виділення вірусу на курячих ембріонах та ККТ</a:t>
            </a:r>
            <a:endParaRPr lang="ru-UA" b="1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BB43C0-7BD4-495E-8D76-DCDFB011E03C}"/>
              </a:ext>
            </a:extLst>
          </p:cNvPr>
          <p:cNvSpPr txBox="1"/>
          <p:nvPr/>
        </p:nvSpPr>
        <p:spPr>
          <a:xfrm>
            <a:off x="4600855" y="1577628"/>
            <a:ext cx="733073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перших 24 годин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неспецифічною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Початкова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інокуляція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макроскопічний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походить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не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алантоїсна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3–6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розбавляють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1/5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1/10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бульйоном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інфікування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набору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трьох-чотирьох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пасажів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 правило,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низькорослих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згорнутих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дистрофією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пір’я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(булини)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відкладенням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мезонефросі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другого-четвертого проходу.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Загибель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пасажах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аденовіруси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Алантоїсна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ВІБ, не повинна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агглютинувати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серотипуванням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генотипуванням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48BCA6-B2F4-43E6-9F59-2EECEFADEC39}"/>
              </a:ext>
            </a:extLst>
          </p:cNvPr>
          <p:cNvSpPr txBox="1"/>
          <p:nvPr/>
        </p:nvSpPr>
        <p:spPr>
          <a:xfrm>
            <a:off x="712434" y="322269"/>
            <a:ext cx="112191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курячих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та/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TOC.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адаптувати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 до росту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курячих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як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курячих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цитопатичний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ВСП-курей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племінних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інфіковані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алантоїсну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9-11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0,1-0,2 мл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просвічують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F2A6E-485F-4D4E-B1C6-7E36F0D9646F}"/>
              </a:ext>
            </a:extLst>
          </p:cNvPr>
          <p:cNvSpPr txBox="1"/>
          <p:nvPr/>
        </p:nvSpPr>
        <p:spPr>
          <a:xfrm>
            <a:off x="712434" y="5005103"/>
            <a:ext cx="1121915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алантоїсні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–20°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короткочасного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–60°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4°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ліофілізації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	ККТ,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 до 20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польового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Кільця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товщину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0,5–1,0 мм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N-2-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гідроксіетилпіперазин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N’-2-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етансульфонової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Eagle (HEPES)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роликових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барабанах (15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/год) при 37°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циліостаз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24–48 годин.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Ціліостаз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підозрювані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серотипування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475476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1E21D7A-600C-4345-B64E-2CB8F5D5579A}"/>
              </a:ext>
            </a:extLst>
          </p:cNvPr>
          <p:cNvSpPr txBox="1"/>
          <p:nvPr/>
        </p:nvSpPr>
        <p:spPr>
          <a:xfrm>
            <a:off x="372861" y="199565"/>
            <a:ext cx="11638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2F473E-F3D2-4B48-9D70-D4E2F1EC7DA0}"/>
              </a:ext>
            </a:extLst>
          </p:cNvPr>
          <p:cNvSpPr txBox="1"/>
          <p:nvPr/>
        </p:nvSpPr>
        <p:spPr>
          <a:xfrm>
            <a:off x="420209" y="199565"/>
            <a:ext cx="1139893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добре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полімеразної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ланцюгової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транскриптазою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подальше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секвенування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генотип-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доказом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могло б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вірусемію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тампонів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ізолятах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Хоріоаллантоісні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інфікованих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гомогенізують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пташиного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імунодифузії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інфікованих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алантоїсна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гемаглютинує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(ГА)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курчат.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тести,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флуоресцентні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тести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імуногістохімія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антиген-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імуносорбентного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ІФА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групоспецифічні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моноклональні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поліклональна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антисироватка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2D84DA-D990-421F-9187-5DD5C44A9B53}"/>
              </a:ext>
            </a:extLst>
          </p:cNvPr>
          <p:cNvSpPr txBox="1"/>
          <p:nvPr/>
        </p:nvSpPr>
        <p:spPr>
          <a:xfrm>
            <a:off x="420209" y="4198314"/>
            <a:ext cx="1135158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праймерів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спорідненості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IBV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IBV,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3943172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30FE356-7CCF-49FC-B9C7-5C81F64F1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292" y="2251772"/>
            <a:ext cx="3571875" cy="267652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39532-47F7-4207-A75F-CA4E1D91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ІФА</a:t>
            </a:r>
            <a:endParaRPr lang="ru-UA" b="1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6C7369-BBA0-45BF-8CCC-D7E4EAE9AB10}"/>
              </a:ext>
            </a:extLst>
          </p:cNvPr>
          <p:cNvSpPr txBox="1"/>
          <p:nvPr/>
        </p:nvSpPr>
        <p:spPr>
          <a:xfrm>
            <a:off x="735724" y="503865"/>
            <a:ext cx="109444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Імуноферментний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(ІФА).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ІФА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ВІБ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конверту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антигеном,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щеплення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ІФА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IDEXX Laboratories Ins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США),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БіоЧек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Лтд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 ТОВ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01D677-535A-45B1-84B0-691C57CFF9C0}"/>
              </a:ext>
            </a:extLst>
          </p:cNvPr>
          <p:cNvSpPr txBox="1"/>
          <p:nvPr/>
        </p:nvSpPr>
        <p:spPr>
          <a:xfrm>
            <a:off x="4571999" y="1601920"/>
            <a:ext cx="710814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“НДП” “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Ветеринарна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медицина” 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Україна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та СІНБІОТІК КОРПОРЕЙШН (США).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Реакцію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проводять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згідно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інструкції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 набору.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Складнощі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серологічній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діагностиці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обумовлені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наявністю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антитіл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щепленої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зараженої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епізоотичними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штамами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птиці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також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персистенції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вакцинних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штамів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організмі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щеплених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тварин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Все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обумовлює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необхідність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систематичного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серологічного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моніторингу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ІБК,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завдяки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якому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тлі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проведення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ретроспективного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аналізу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опосередковано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діагностувати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захворювання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яке буде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супроводжуватися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виявленням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птиці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значно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розрізненим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рівнем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титрів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антитіл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антигенів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вірусу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ІБК.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Такі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гарно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відображаються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гістограмах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ІФА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дослідження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E826E5-EF2F-402A-8A75-46B773C4EEA7}"/>
              </a:ext>
            </a:extLst>
          </p:cNvPr>
          <p:cNvSpPr txBox="1"/>
          <p:nvPr/>
        </p:nvSpPr>
        <p:spPr>
          <a:xfrm>
            <a:off x="2795752" y="4904520"/>
            <a:ext cx="88843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Загалом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ІФА є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найбільш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придатним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серологічних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методів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для рутинного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тестування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</a:t>
            </a:r>
            <a:endParaRPr lang="ru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385697-0F52-421F-94B9-4AC6DB0D47F6}"/>
              </a:ext>
            </a:extLst>
          </p:cNvPr>
          <p:cNvSpPr txBox="1"/>
          <p:nvPr/>
        </p:nvSpPr>
        <p:spPr>
          <a:xfrm>
            <a:off x="735724" y="5175099"/>
            <a:ext cx="109444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виявити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антитіла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викликані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вакцинацією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польовим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впливом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ІФА можете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виявити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антитіла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всіх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серотипів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ІФА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ІФА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титр.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ІФА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інтерпретацію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титру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ІФА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відрізнятимуться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751570"/>
      </p:ext>
    </p:extLst>
  </p:cSld>
  <p:clrMapOvr>
    <a:masterClrMapping/>
  </p:clrMapOvr>
  <p:transition spd="slow">
    <p:push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5E5D4DD-7832-40BA-99DF-A1E0A3043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38" y="2424792"/>
            <a:ext cx="3791984" cy="220554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2F50F-3A29-41DF-8415-6676DC65D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Інші серологічні методи та </a:t>
            </a:r>
            <a:r>
              <a:rPr lang="uk-UA" b="1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серотипування</a:t>
            </a:r>
            <a:endParaRPr lang="ru-UA" b="1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6984A0-6B4B-4A3F-B76B-14565DE8A4AC}"/>
              </a:ext>
            </a:extLst>
          </p:cNvPr>
          <p:cNvSpPr txBox="1"/>
          <p:nvPr/>
        </p:nvSpPr>
        <p:spPr>
          <a:xfrm>
            <a:off x="262810" y="5110140"/>
            <a:ext cx="4238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6567C9-D0BA-46B6-A7C1-9EF2274E9DE3}"/>
              </a:ext>
            </a:extLst>
          </p:cNvPr>
          <p:cNvSpPr txBox="1"/>
          <p:nvPr/>
        </p:nvSpPr>
        <p:spPr>
          <a:xfrm>
            <a:off x="585926" y="165277"/>
            <a:ext cx="113432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Тут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імунодифузію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агаровому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РДП, РІД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РГГА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та варККТті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дифузної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преципітації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(РДП)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суперечливі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преципітації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6177CB-8475-4F3F-9CF4-C0714A77C5DD}"/>
              </a:ext>
            </a:extLst>
          </p:cNvPr>
          <p:cNvSpPr txBox="1"/>
          <p:nvPr/>
        </p:nvSpPr>
        <p:spPr>
          <a:xfrm>
            <a:off x="4574214" y="3369714"/>
            <a:ext cx="735496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РГГА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серотипу, особливо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непрактичні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рутинних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РГГА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курчат, таких як молодняк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бройлери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статус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серотипу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поголів'я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8F2144-F61F-4FE6-AEEB-C8C7063939E5}"/>
              </a:ext>
            </a:extLst>
          </p:cNvPr>
          <p:cNvSpPr txBox="1"/>
          <p:nvPr/>
        </p:nvSpPr>
        <p:spPr>
          <a:xfrm>
            <a:off x="4574219" y="1276829"/>
            <a:ext cx="73549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UA" b="1" dirty="0" err="1"/>
              <a:t>Реакції</a:t>
            </a:r>
            <a:r>
              <a:rPr lang="ru-UA" b="1" dirty="0"/>
              <a:t> </a:t>
            </a:r>
            <a:r>
              <a:rPr lang="ru-UA" b="1" dirty="0" err="1"/>
              <a:t>гальмування</a:t>
            </a:r>
            <a:r>
              <a:rPr lang="ru-UA" b="1" dirty="0"/>
              <a:t> </a:t>
            </a:r>
            <a:r>
              <a:rPr lang="ru-UA" b="1" dirty="0" err="1"/>
              <a:t>гемаглютинації</a:t>
            </a:r>
            <a:r>
              <a:rPr lang="ru-UA" b="1" dirty="0"/>
              <a:t> (РГГА). </a:t>
            </a:r>
            <a:r>
              <a:rPr lang="ru-UA" dirty="0"/>
              <a:t>Для </a:t>
            </a:r>
            <a:r>
              <a:rPr lang="ru-UA" dirty="0" err="1"/>
              <a:t>визначення</a:t>
            </a:r>
            <a:r>
              <a:rPr lang="ru-UA" dirty="0"/>
              <a:t> серотипу ВІБ </a:t>
            </a:r>
            <a:r>
              <a:rPr lang="ru-UA" dirty="0" err="1"/>
              <a:t>сироватки</a:t>
            </a:r>
            <a:r>
              <a:rPr lang="ru-UA" dirty="0"/>
              <a:t> </a:t>
            </a:r>
            <a:r>
              <a:rPr lang="ru-UA" dirty="0" err="1"/>
              <a:t>крові</a:t>
            </a:r>
            <a:r>
              <a:rPr lang="ru-UA" dirty="0"/>
              <a:t> </a:t>
            </a:r>
            <a:r>
              <a:rPr lang="ru-UA" dirty="0" err="1"/>
              <a:t>досліджують</a:t>
            </a:r>
            <a:r>
              <a:rPr lang="ru-UA" dirty="0"/>
              <a:t> в РГГА з </a:t>
            </a:r>
            <a:r>
              <a:rPr lang="ru-UA" dirty="0" err="1"/>
              <a:t>курячими</a:t>
            </a:r>
            <a:r>
              <a:rPr lang="ru-UA" dirty="0"/>
              <a:t> </a:t>
            </a:r>
            <a:r>
              <a:rPr lang="ru-UA" dirty="0" err="1"/>
              <a:t>еритроцитами</a:t>
            </a:r>
            <a:r>
              <a:rPr lang="ru-UA" dirty="0"/>
              <a:t>  з </a:t>
            </a:r>
            <a:r>
              <a:rPr lang="ru-UA" dirty="0" err="1"/>
              <a:t>сертифікованими</a:t>
            </a:r>
            <a:r>
              <a:rPr lang="ru-UA" dirty="0"/>
              <a:t> антигенами ВІБ на </a:t>
            </a:r>
            <a:r>
              <a:rPr lang="ru-UA" dirty="0" err="1"/>
              <a:t>різні</a:t>
            </a:r>
            <a:r>
              <a:rPr lang="ru-UA" dirty="0"/>
              <a:t> </a:t>
            </a:r>
            <a:r>
              <a:rPr lang="ru-UA" dirty="0" err="1"/>
              <a:t>серотипи</a:t>
            </a:r>
            <a:r>
              <a:rPr lang="ru-UA" dirty="0"/>
              <a:t>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A34049-D9BE-4A51-90EE-CD5A31ED0C36}"/>
              </a:ext>
            </a:extLst>
          </p:cNvPr>
          <p:cNvSpPr txBox="1"/>
          <p:nvPr/>
        </p:nvSpPr>
        <p:spPr>
          <a:xfrm>
            <a:off x="4574217" y="2453042"/>
            <a:ext cx="7354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U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Реакція</a:t>
            </a:r>
            <a:r>
              <a:rPr kumimoji="0" lang="ru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U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нейтралізації</a:t>
            </a:r>
            <a:r>
              <a:rPr kumimoji="0" lang="ru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(РН)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r>
              <a:rPr kumimoji="0" lang="ru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В РН </a:t>
            </a:r>
            <a:r>
              <a:rPr kumimoji="0" lang="ru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використовують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сертифіковану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сироватку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на серотип, </a:t>
            </a:r>
            <a:r>
              <a:rPr kumimoji="0" lang="ru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який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був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визначений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в </a:t>
            </a:r>
            <a:r>
              <a:rPr kumimoji="0" lang="ru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попередніх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дослідженнях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, та </a:t>
            </a:r>
            <a:r>
              <a:rPr kumimoji="0" lang="ru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нормальну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сироватку</a:t>
            </a:r>
            <a:r>
              <a: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F58C55-84E3-4A33-BDAE-A10D958BF2EA}"/>
              </a:ext>
            </a:extLst>
          </p:cNvPr>
          <p:cNvSpPr txBox="1"/>
          <p:nvPr/>
        </p:nvSpPr>
        <p:spPr>
          <a:xfrm>
            <a:off x="585929" y="5056148"/>
            <a:ext cx="113432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антитіл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допомогти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вказати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рівень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відповіді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вакцину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польове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зараження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Оскільки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куряча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сироватка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старших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птахів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контактували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вакцинами,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польовий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штам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кількох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серотипів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містить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антитіла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мають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високу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перехресну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реакцію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антигенно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неспоріднених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штамів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серодиагностика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підозрюваних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спалахів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ІБ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рівні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серотипу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використовуватися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високим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ступенем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достовірності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оскільки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виявлені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антитіла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певного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серотипу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можуть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бути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індуковані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інфекціями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інших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типів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lang="ru-U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E193E8-C5E0-4902-9563-6F72B5FA378B}"/>
              </a:ext>
            </a:extLst>
          </p:cNvPr>
          <p:cNvSpPr txBox="1"/>
          <p:nvPr/>
        </p:nvSpPr>
        <p:spPr>
          <a:xfrm>
            <a:off x="4574210" y="1177489"/>
            <a:ext cx="709991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ВІБ володіє широкими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антигенними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варіаціями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серед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штамів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але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наразі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існує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узгодженої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остаточної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класифікації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Тим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менш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антигенні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зв’язки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відмінності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між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штамами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є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важливими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оскільки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вакцини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засновані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одному конкретному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серотипі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можуть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демонструвати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незначний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захист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взагалі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захисту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вірусів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іншої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антигенної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групи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Через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регулярну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появу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антигенних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варіантів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ситуація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захворюваністю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вакцини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використовуються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можуть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сильно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відрізнятися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різних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географічних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місцях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Постійна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оцінка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вірусів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присутніх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необхідна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для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виробництва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вакцин,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будуть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ефективними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антигенних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варіантів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виникають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Серотипування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ізолятів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штамів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проводять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допомогою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тестів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інгібування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гемаглютинації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РГГА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нейтралізації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вірусу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курячих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ембріонах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TOC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клітинних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культурах.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описані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використані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антигенних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ІФА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імунофлуоресцентних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тестах для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типування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штамів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але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кількість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відповідних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дуже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обмежена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Через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кількість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варіантів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складність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серотипування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метод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майже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використовується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66711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6539CD-7DD8-4B7E-856D-EF4CFFC43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Табл. 2. </a:t>
            </a:r>
            <a:r>
              <a:rPr lang="ru-RU" dirty="0" err="1"/>
              <a:t>Штами</a:t>
            </a:r>
            <a:r>
              <a:rPr lang="ru-RU" dirty="0"/>
              <a:t> ІБК </a:t>
            </a:r>
            <a:r>
              <a:rPr lang="ru-RU" dirty="0" err="1"/>
              <a:t>зареєстровані</a:t>
            </a:r>
            <a:r>
              <a:rPr lang="ru-RU" dirty="0"/>
              <a:t> у </a:t>
            </a:r>
            <a:r>
              <a:rPr lang="ru-RU" dirty="0" err="1"/>
              <a:t>світі</a:t>
            </a:r>
            <a:endParaRPr lang="ru-UA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4345BBD-46C7-4B2A-97A0-BF94E1E9D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895" y="374594"/>
            <a:ext cx="6625473" cy="580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41483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0A005F1-B4C1-471F-85B0-8568145F9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33" y="2448616"/>
            <a:ext cx="3670973" cy="22590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B8F41-2619-4970-B91D-DEC4575833FA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uk-UA" b="1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ПЛР</a:t>
            </a:r>
            <a:endParaRPr lang="ru-UA" b="1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6BB125-8F6E-431F-AB98-B6B5688AE2CA}"/>
              </a:ext>
            </a:extLst>
          </p:cNvPr>
          <p:cNvSpPr txBox="1"/>
          <p:nvPr/>
        </p:nvSpPr>
        <p:spPr>
          <a:xfrm>
            <a:off x="693682" y="384244"/>
            <a:ext cx="111724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Полімеразна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ланцюгова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транскрипцією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(ЗТ-ПЛР).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 ВІБ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алантоїсної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курячих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пасажів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культивуванні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ВСП-КЕ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курячі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D58C67-1FE0-47E9-866A-E99D40194B12}"/>
              </a:ext>
            </a:extLst>
          </p:cNvPr>
          <p:cNvSpPr txBox="1"/>
          <p:nvPr/>
        </p:nvSpPr>
        <p:spPr>
          <a:xfrm>
            <a:off x="4550979" y="1498394"/>
            <a:ext cx="738877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Мазки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ротоглотки часто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легко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перешкоджати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ампліфікації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ПЛР. Система,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наборами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обережним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підходящої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підлягають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характеристики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субодиниця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Багато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одно- та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двоетапних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наборів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є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3BF8CD-38C0-48BB-8A75-403BFFCDE5CB}"/>
              </a:ext>
            </a:extLst>
          </p:cNvPr>
          <p:cNvSpPr txBox="1"/>
          <p:nvPr/>
        </p:nvSpPr>
        <p:spPr>
          <a:xfrm>
            <a:off x="693683" y="5091022"/>
            <a:ext cx="111724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чутливість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точність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Зворотна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транскрипція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виконується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відповідно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інструкції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виробника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Більшість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діагностичних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лабораторій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визначають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генотип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ізолятів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допомогою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часткового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аналізу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послідовності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ділянки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S1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гена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Враховуючи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різноманітну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природу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послідовності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S1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фактична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секвенована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ділянка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відрізнятися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Такі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аналізи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дозволяють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швидко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епідеміологічно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оцінити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походження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поширення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вірусів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відповідальних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спалахи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виявити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вакцинні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штами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стадах.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B47FE6-D9CF-4AC7-BBD2-5208E33F1928}"/>
              </a:ext>
            </a:extLst>
          </p:cNvPr>
          <p:cNvSpPr txBox="1"/>
          <p:nvPr/>
        </p:nvSpPr>
        <p:spPr>
          <a:xfrm>
            <a:off x="2703786" y="4814045"/>
            <a:ext cx="9309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комерційно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доступними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виробників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стверджують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що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вони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мають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чудову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ферментну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99672779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0559EC9-7CDB-4E70-8C0E-EF74C1BB9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76" y="2307300"/>
            <a:ext cx="3691375" cy="245644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EF4EF-3E5F-45A8-841E-B2161053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ПЛР у реальному часі</a:t>
            </a:r>
            <a:endParaRPr lang="ru-UA" b="1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7606A9-5C52-44B5-968B-58C945FD3061}"/>
              </a:ext>
            </a:extLst>
          </p:cNvPr>
          <p:cNvSpPr txBox="1"/>
          <p:nvPr/>
        </p:nvSpPr>
        <p:spPr>
          <a:xfrm>
            <a:off x="788276" y="287240"/>
            <a:ext cx="11119945" cy="125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Найпоширенішим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діагностики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ВІБ є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ЗТ-ПЛР у реальному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ЗТ-ПЛР у реальному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використовує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специфічні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зонди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цільової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послідовності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зондів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флуорогенного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гідролізу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флуоресцентних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барвників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усуває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потребу в будь-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стадії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обробки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ампліфікації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3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2150E-3B47-430C-8E71-0D58E87ED71B}"/>
              </a:ext>
            </a:extLst>
          </p:cNvPr>
          <p:cNvSpPr txBox="1"/>
          <p:nvPr/>
        </p:nvSpPr>
        <p:spPr>
          <a:xfrm>
            <a:off x="4754173" y="1177435"/>
            <a:ext cx="715404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ПЛР у реальному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консервативну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геному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5’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UTR),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ПЛР у реальному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націлена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ген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генотипу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праймери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ряду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таких як Массачусетс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Арканзас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генотипами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генотип-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праймерів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генотипоспецифічна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негативна,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знадобитися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секвенування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задіяного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праймерів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генотипоспецифічній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ПЛР.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5EB475-BB71-47B7-8AF7-6C91ACCCC1E3}"/>
              </a:ext>
            </a:extLst>
          </p:cNvPr>
          <p:cNvSpPr txBox="1"/>
          <p:nvPr/>
        </p:nvSpPr>
        <p:spPr>
          <a:xfrm>
            <a:off x="888632" y="5037457"/>
            <a:ext cx="110195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засККТування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розслідувань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спалахів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ЗТ-ПЛР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зараз,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453C91-5E27-4921-98B5-6D4E90BC1029}"/>
              </a:ext>
            </a:extLst>
          </p:cNvPr>
          <p:cNvSpPr txBox="1"/>
          <p:nvPr/>
        </p:nvSpPr>
        <p:spPr>
          <a:xfrm>
            <a:off x="888632" y="5960787"/>
            <a:ext cx="110195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філогенетичні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геном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60383275"/>
      </p:ext>
    </p:extLst>
  </p:cSld>
  <p:clrMapOvr>
    <a:masterClrMapping/>
  </p:clrMapOvr>
  <p:transition spd="slow">
    <p:push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9738D3-1FC0-40F1-BD15-8DCFB3092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32" y="2266887"/>
            <a:ext cx="3501196" cy="26225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19EDD5-433B-47F2-B11E-B23676CB3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Біопроба</a:t>
            </a:r>
            <a:endParaRPr lang="ru-UA" b="1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82AFBF-F58A-4E5C-8AAE-7CE674E298B0}"/>
              </a:ext>
            </a:extLst>
          </p:cNvPr>
          <p:cNvSpPr txBox="1"/>
          <p:nvPr/>
        </p:nvSpPr>
        <p:spPr>
          <a:xfrm>
            <a:off x="4631059" y="630135"/>
            <a:ext cx="70104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Патогенність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виділеного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ізоляту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7–25-денних курчатах,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вільних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ВІБ,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заражають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назально-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окулярним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з дозою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103,0-3,5  ЕІД50.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оцінюють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тривалістю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інкубаційного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термінами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тяжкістю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клінічних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чихання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трахеальні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хрипи,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носові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кон’юнктивіт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ентерит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загибелі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бути.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Розтин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курчат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4-у , 6-у та 12-у добу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зараження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звертаючи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патологічних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сечовивідної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досліджують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курчат на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циліостазу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(ЦС) –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війок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війчастого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епітелію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характерною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ВІБ. ЦС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циліарної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(ЦА)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ворсинчастого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епітелію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ЦА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епітелію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пригнічення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0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балів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100 % ЦА; 1 бал – 75 % ЦА; 2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бали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50 % ЦА; 3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бали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25 % ЦА; 4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бали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0 % ЦА.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Повна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втрата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циліарної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10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кільцях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балів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40)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вказує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пошкоджуючу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Циліарна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50–100 % (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балів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20)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35184417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D6602C-539C-445A-8080-86FF0D6126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583" t="21877" r="33082" b="4983"/>
          <a:stretch/>
        </p:blipFill>
        <p:spPr>
          <a:xfrm>
            <a:off x="2896774" y="10598"/>
            <a:ext cx="6047530" cy="68474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119533-0DF9-4BEB-80BA-A9D802FC68B2}"/>
              </a:ext>
            </a:extLst>
          </p:cNvPr>
          <p:cNvSpPr txBox="1"/>
          <p:nvPr/>
        </p:nvSpPr>
        <p:spPr>
          <a:xfrm>
            <a:off x="7546021" y="449063"/>
            <a:ext cx="42801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10. Схема комплексної лабораторної діагностики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ІБК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СХЕМА КОМПЛЕКСНОЇ ДІАГНОСТИКИ ІНФЕКЦІЙНОГО БРОНХІТУ КУРЕЙ. (2015). </a:t>
            </a:r>
            <a:r>
              <a:rPr lang="ru-RU" sz="16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ВЕТЕРИНАРНА БІОТЕХНОЛОГІЯ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(26), 164–173.)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75633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D8537-2E1D-485A-801E-68A016107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Висновки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BA0F2-3E1B-4550-AFA8-5F73F6613D41}"/>
              </a:ext>
            </a:extLst>
          </p:cNvPr>
          <p:cNvSpPr txBox="1"/>
          <p:nvPr/>
        </p:nvSpPr>
        <p:spPr>
          <a:xfrm>
            <a:off x="4648355" y="335845"/>
            <a:ext cx="703843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ІБК є широко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висококонтагіозним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синантропної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птахівництва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епізоотологічних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патологоанатомічних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серотипу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бронхіту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методами: </a:t>
            </a:r>
          </a:p>
          <a:p>
            <a:pPr lvl="2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серологічними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(РГГА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моноспецифічними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РН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циркуляцію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званого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нефропатогенного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2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вірусологічними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постановка ПЛР (у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курячих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 є ПЛР та ІФА.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систематичного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індуковану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самому початку, коли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спровокувало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циркулюючий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ІБК,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корегуванні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лікувально-профілактичних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548318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597300-9594-41D8-B1C4-D6809F7621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Дякую за увагу!</a:t>
            </a:r>
            <a:endParaRPr lang="ru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543D364-A3D6-4EAA-A791-2174F5E93E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99690709"/>
      </p:ext>
    </p:extLst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name="Атлас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1193</TotalTime>
  <Words>4699</Words>
  <Application>Microsoft Office PowerPoint</Application>
  <PresentationFormat>Широкоэкранный</PresentationFormat>
  <Paragraphs>263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Rockwell</vt:lpstr>
      <vt:lpstr>Times New Roman</vt:lpstr>
      <vt:lpstr>Wingdings</vt:lpstr>
      <vt:lpstr>Атлас</vt:lpstr>
      <vt:lpstr>Діагностика  коронавірусної інфекції птахів в Україні</vt:lpstr>
      <vt:lpstr>Що таке коронавірусні інфекції?</vt:lpstr>
      <vt:lpstr>Таксономія</vt:lpstr>
      <vt:lpstr>Презентация PowerPoint</vt:lpstr>
      <vt:lpstr>Презентация PowerPoint</vt:lpstr>
      <vt:lpstr>Презентация PowerPoint</vt:lpstr>
      <vt:lpstr>Будова коронавірусу</vt:lpstr>
      <vt:lpstr>Презентация PowerPoint</vt:lpstr>
      <vt:lpstr>Презентация PowerPoint</vt:lpstr>
      <vt:lpstr>Визначення хвороби</vt:lpstr>
      <vt:lpstr>Чому ця хвороба досі актуальна?</vt:lpstr>
      <vt:lpstr>Збудник хвороби</vt:lpstr>
      <vt:lpstr>Презентация PowerPoint</vt:lpstr>
      <vt:lpstr>Епізоотологія, патогенез і клінічні ознаки</vt:lpstr>
      <vt:lpstr>Діагностика</vt:lpstr>
      <vt:lpstr>Відбір матеріалу та транспортування</vt:lpstr>
      <vt:lpstr>Методи лабораторної діагностики ІБ</vt:lpstr>
      <vt:lpstr>Презентация PowerPoint</vt:lpstr>
      <vt:lpstr>Виділення вірусу на курячих ембріонах та ККТ</vt:lpstr>
      <vt:lpstr>Презентация PowerPoint</vt:lpstr>
      <vt:lpstr>ІФА</vt:lpstr>
      <vt:lpstr>Інші серологічні методи та серотипування</vt:lpstr>
      <vt:lpstr>Табл. 2. Штами ІБК зареєстровані у світі</vt:lpstr>
      <vt:lpstr>ПЛР</vt:lpstr>
      <vt:lpstr>ПЛР у реальному часі</vt:lpstr>
      <vt:lpstr>Біопроба</vt:lpstr>
      <vt:lpstr>Презентация PowerPoint</vt:lpstr>
      <vt:lpstr>Висновки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Діагностика  коронавірусної інфекції птахів в Україні.</dc:title>
  <dc:creator>Анастасия Жуковская</dc:creator>
  <cp:lastModifiedBy>Анастасия Жуковская</cp:lastModifiedBy>
  <cp:revision>65</cp:revision>
  <dcterms:created xsi:type="dcterms:W3CDTF">2023-09-07T10:27:57Z</dcterms:created>
  <dcterms:modified xsi:type="dcterms:W3CDTF">2023-09-08T06:21:39Z</dcterms:modified>
</cp:coreProperties>
</file>