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7" r:id="rId2"/>
    <p:sldId id="267" r:id="rId3"/>
    <p:sldId id="268" r:id="rId4"/>
    <p:sldId id="270" r:id="rId5"/>
    <p:sldId id="269" r:id="rId6"/>
    <p:sldId id="278" r:id="rId7"/>
    <p:sldId id="279" r:id="rId8"/>
    <p:sldId id="280" r:id="rId9"/>
    <p:sldId id="281" r:id="rId10"/>
    <p:sldId id="283" r:id="rId11"/>
    <p:sldId id="284" r:id="rId12"/>
    <p:sldId id="285" r:id="rId13"/>
    <p:sldId id="286" r:id="rId14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14" autoAdjust="0"/>
  </p:normalViewPr>
  <p:slideViewPr>
    <p:cSldViewPr snapToGrid="0">
      <p:cViewPr varScale="1">
        <p:scale>
          <a:sx n="71" d="100"/>
          <a:sy n="71" d="100"/>
        </p:scale>
        <p:origin x="773" y="5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299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domi\Desktop\&#1056;&#1045;&#1050;&#1058;&#1054;&#1056;&#1040;&#1058;\&#1072;%20&#1055;&#1056;&#1054;&#1056;&#1045;&#1050;&#1058;&#1054;&#1056;\&#1055;&#1088;&#1080;&#1081;&#1084;&#1072;&#1083;&#1100;&#1085;&#1072;%20&#1082;&#1086;&#1084;&#1110;&#1089;&#1110;&#1103;\&#1040;&#1085;&#1082;&#1077;&#1090;&#1080;\&#1052;&#1086;&#1083;&#1086;&#1076;&#1096;&#1080;&#1081;%20&#1089;&#1087;&#1077;&#1094;&#1110;&#1072;&#1083;&#1110;&#1089;&#1090;\&#1057;&#1090;&#1072;&#1090;&#1080;&#1089;&#1090;&#1080;&#1082;&#1072;%20(&#1042;&#1110;&#1076;&#1085;&#1086;&#1074;&#1083;&#1077;&#1085;&#1086;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domi\Desktop\&#1056;&#1045;&#1050;&#1058;&#1054;&#1056;&#1040;&#1058;\&#1072;%20&#1055;&#1056;&#1054;&#1056;&#1045;&#1050;&#1058;&#1054;&#1056;\&#1055;&#1088;&#1080;&#1081;&#1084;&#1072;&#1083;&#1100;&#1085;&#1072;%20&#1082;&#1086;&#1084;&#1110;&#1089;&#1110;&#1103;\&#1040;&#1085;&#1082;&#1077;&#1090;&#1080;\&#1052;&#1086;&#1083;&#1086;&#1076;&#1096;&#1080;&#1081;%20&#1089;&#1087;&#1077;&#1094;&#1110;&#1072;&#1083;&#1110;&#1089;&#1090;\&#1057;&#1090;&#1072;&#1090;&#1080;&#1089;&#1090;&#1080;&#1082;&#1072;%20(&#1042;&#1110;&#1076;&#1085;&#1086;&#1074;&#1083;&#1077;&#1085;&#1086;)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domi\Desktop\&#1056;&#1045;&#1050;&#1058;&#1054;&#1056;&#1040;&#1058;\&#1072;%20&#1055;&#1056;&#1054;&#1056;&#1045;&#1050;&#1058;&#1054;&#1056;\&#1055;&#1088;&#1080;&#1081;&#1084;&#1072;&#1083;&#1100;&#1085;&#1072;%20&#1082;&#1086;&#1084;&#1110;&#1089;&#1110;&#1103;\&#1040;&#1085;&#1082;&#1077;&#1090;&#1080;\&#1052;&#1086;&#1083;&#1086;&#1076;&#1096;&#1080;&#1081;%20&#1089;&#1087;&#1077;&#1094;&#1110;&#1072;&#1083;&#1110;&#1089;&#1090;\&#1057;&#1090;&#1072;&#1090;&#1080;&#1089;&#1090;&#1080;&#1082;&#1072;%20(&#1042;&#1110;&#1076;&#1085;&#1086;&#1074;&#1083;&#1077;&#1085;&#1086;)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domi\Desktop\&#1056;&#1045;&#1050;&#1058;&#1054;&#1056;&#1040;&#1058;\&#1072;%20&#1055;&#1056;&#1054;&#1056;&#1045;&#1050;&#1058;&#1054;&#1056;\&#1055;&#1088;&#1080;&#1081;&#1084;&#1072;&#1083;&#1100;&#1085;&#1072;%20&#1082;&#1086;&#1084;&#1110;&#1089;&#1110;&#1103;\&#1040;&#1085;&#1082;&#1077;&#1090;&#1080;\&#1052;&#1086;&#1083;&#1086;&#1076;&#1096;&#1080;&#1081;%20&#1089;&#1087;&#1077;&#1094;&#1110;&#1072;&#1083;&#1110;&#1089;&#1090;\&#1057;&#1090;&#1072;&#1090;&#1080;&#1089;&#1090;&#1080;&#1082;&#1072;%20(&#1042;&#1110;&#1076;&#1085;&#1086;&#1074;&#1083;&#1077;&#1085;&#1086;)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domi\Desktop\&#1056;&#1045;&#1050;&#1058;&#1054;&#1056;&#1040;&#1058;\&#1072;%20&#1055;&#1056;&#1054;&#1056;&#1045;&#1050;&#1058;&#1054;&#1056;\&#1055;&#1088;&#1080;&#1081;&#1084;&#1072;&#1083;&#1100;&#1085;&#1072;%20&#1082;&#1086;&#1084;&#1110;&#1089;&#1110;&#1103;\&#1040;&#1085;&#1082;&#1077;&#1090;&#1080;\&#1052;&#1086;&#1083;&#1086;&#1076;&#1096;&#1080;&#1081;%20&#1089;&#1087;&#1077;&#1094;&#1110;&#1072;&#1083;&#1110;&#1089;&#1090;\&#1057;&#1090;&#1072;&#1090;&#1080;&#1089;&#1090;&#1080;&#1082;&#1072;%20(&#1042;&#1110;&#1076;&#1085;&#1086;&#1074;&#1083;&#1077;&#1085;&#1086;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domi\Desktop\&#1056;&#1045;&#1050;&#1058;&#1054;&#1056;&#1040;&#1058;\&#1072;%20&#1055;&#1056;&#1054;&#1056;&#1045;&#1050;&#1058;&#1054;&#1056;\&#1055;&#1088;&#1080;&#1081;&#1084;&#1072;&#1083;&#1100;&#1085;&#1072;%20&#1082;&#1086;&#1084;&#1110;&#1089;&#1110;&#1103;\&#1040;&#1085;&#1082;&#1077;&#1090;&#1080;\&#1052;&#1086;&#1083;&#1086;&#1076;&#1096;&#1080;&#1081;%20&#1089;&#1087;&#1077;&#1094;&#1110;&#1072;&#1083;&#1110;&#1089;&#1090;\&#1057;&#1090;&#1072;&#1090;&#1080;&#1089;&#1090;&#1080;&#1082;&#1072;%20(&#1042;&#1110;&#1076;&#1085;&#1086;&#1074;&#1083;&#1077;&#1085;&#1086;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domi\Desktop\&#1056;&#1045;&#1050;&#1058;&#1054;&#1056;&#1040;&#1058;\&#1072;%20&#1055;&#1056;&#1054;&#1056;&#1045;&#1050;&#1058;&#1054;&#1056;\&#1055;&#1088;&#1080;&#1081;&#1084;&#1072;&#1083;&#1100;&#1085;&#1072;%20&#1082;&#1086;&#1084;&#1110;&#1089;&#1110;&#1103;\&#1040;&#1085;&#1082;&#1077;&#1090;&#1080;\&#1052;&#1086;&#1083;&#1086;&#1076;&#1096;&#1080;&#1081;%20&#1089;&#1087;&#1077;&#1094;&#1110;&#1072;&#1083;&#1110;&#1089;&#1090;\&#1057;&#1090;&#1072;&#1090;&#1080;&#1089;&#1090;&#1080;&#1082;&#1072;%20(&#1042;&#1110;&#1076;&#1085;&#1086;&#1074;&#1083;&#1077;&#1085;&#1086;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domi\Desktop\&#1056;&#1045;&#1050;&#1058;&#1054;&#1056;&#1040;&#1058;\&#1072;%20&#1055;&#1056;&#1054;&#1056;&#1045;&#1050;&#1058;&#1054;&#1056;\&#1055;&#1088;&#1080;&#1081;&#1084;&#1072;&#1083;&#1100;&#1085;&#1072;%20&#1082;&#1086;&#1084;&#1110;&#1089;&#1110;&#1103;\&#1040;&#1085;&#1082;&#1077;&#1090;&#1080;\&#1052;&#1086;&#1083;&#1086;&#1076;&#1096;&#1080;&#1081;%20&#1089;&#1087;&#1077;&#1094;&#1110;&#1072;&#1083;&#1110;&#1089;&#1090;\&#1057;&#1090;&#1072;&#1090;&#1080;&#1089;&#1090;&#1080;&#1082;&#1072;%20(&#1042;&#1110;&#1076;&#1085;&#1086;&#1074;&#1083;&#1077;&#1085;&#1086;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domi\Desktop\&#1056;&#1045;&#1050;&#1058;&#1054;&#1056;&#1040;&#1058;\&#1072;%20&#1055;&#1056;&#1054;&#1056;&#1045;&#1050;&#1058;&#1054;&#1056;\&#1055;&#1088;&#1080;&#1081;&#1084;&#1072;&#1083;&#1100;&#1085;&#1072;%20&#1082;&#1086;&#1084;&#1110;&#1089;&#1110;&#1103;\&#1040;&#1085;&#1082;&#1077;&#1090;&#1080;\&#1052;&#1086;&#1083;&#1086;&#1076;&#1096;&#1080;&#1081;%20&#1089;&#1087;&#1077;&#1094;&#1110;&#1072;&#1083;&#1110;&#1089;&#1090;\&#1057;&#1090;&#1072;&#1090;&#1080;&#1089;&#1090;&#1080;&#1082;&#1072;%20(&#1042;&#1110;&#1076;&#1085;&#1086;&#1074;&#1083;&#1077;&#1085;&#1086;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2;&#1083;&#1072;&#1076;&#1080;&#1084;&#1080;&#1088;\Desktop\&#1040;&#1085;&#1082;&#1077;&#1090;&#1072;%20&#1087;&#1077;&#1088;&#1096;&#1086;&#1082;&#1091;&#1088;&#1089;&#1085;&#1080;&#1082;&#1072;\&#1040;&#1085;&#1082;&#1077;&#1090;&#1072;%20&#1087;&#1077;&#1088;&#1096;&#1086;&#1082;&#1091;&#1088;&#1089;&#1085;&#1080;&#1082;&#1072;%202020%20(1-456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domi\Desktop\&#1056;&#1045;&#1050;&#1058;&#1054;&#1056;&#1040;&#1058;\&#1072;%20&#1055;&#1056;&#1054;&#1056;&#1045;&#1050;&#1058;&#1054;&#1056;\&#1055;&#1088;&#1080;&#1081;&#1084;&#1072;&#1083;&#1100;&#1085;&#1072;%20&#1082;&#1086;&#1084;&#1110;&#1089;&#1110;&#1103;\&#1040;&#1085;&#1082;&#1077;&#1090;&#1080;\&#1052;&#1086;&#1083;&#1086;&#1076;&#1096;&#1080;&#1081;%20&#1089;&#1087;&#1077;&#1094;&#1110;&#1072;&#1083;&#1110;&#1089;&#1090;\&#1057;&#1090;&#1072;&#1090;&#1080;&#1089;&#1090;&#1080;&#1082;&#1072;%20(&#1042;&#1110;&#1076;&#1085;&#1086;&#1074;&#1083;&#1077;&#1085;&#1086;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2;&#1083;&#1072;&#1076;&#1080;&#1084;&#1080;&#1088;\Desktop\&#1040;&#1085;&#1082;&#1077;&#1090;&#1072;%20&#1087;&#1077;&#1088;&#1096;&#1086;&#1082;&#1091;&#1088;&#1089;&#1085;&#1080;&#1082;&#1072;\&#1040;&#1085;&#1082;&#1077;&#1090;&#1072;%20&#1087;&#1077;&#1088;&#1096;&#1086;&#1082;&#1091;&#1088;&#1089;&#1085;&#1080;&#1082;&#1072;%202020%20(1-456)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D3B-4C47-9FD5-6D983EDE0F7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D3B-4C47-9FD5-6D983EDE0F7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Лист1!$D$1:$E$1</c:f>
              <c:strCache>
                <c:ptCount val="2"/>
                <c:pt idx="0">
                  <c:v>жіноча</c:v>
                </c:pt>
                <c:pt idx="1">
                  <c:v>чоловіча</c:v>
                </c:pt>
              </c:strCache>
            </c:strRef>
          </c:cat>
          <c:val>
            <c:numRef>
              <c:f>Лист1!$D$2:$E$2</c:f>
              <c:numCache>
                <c:formatCode>General</c:formatCode>
                <c:ptCount val="2"/>
                <c:pt idx="0">
                  <c:v>40</c:v>
                </c:pt>
                <c:pt idx="1">
                  <c:v>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D3B-4C47-9FD5-6D983EDE0F7D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4D3B-4C47-9FD5-6D983EDE0F7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4D3B-4C47-9FD5-6D983EDE0F7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Лист1!$D$1:$E$1</c:f>
              <c:strCache>
                <c:ptCount val="2"/>
                <c:pt idx="0">
                  <c:v>жіноча</c:v>
                </c:pt>
                <c:pt idx="1">
                  <c:v>чоловіча</c:v>
                </c:pt>
              </c:strCache>
            </c:strRef>
          </c:cat>
          <c:val>
            <c:numRef>
              <c:f>Лист1!$D$3:$E$3</c:f>
              <c:numCache>
                <c:formatCode>General</c:formatCode>
                <c:ptCount val="2"/>
                <c:pt idx="0">
                  <c:v>-153</c:v>
                </c:pt>
                <c:pt idx="1">
                  <c:v>253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D3B-4C47-9FD5-6D983EDE0F7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Аркуш1!$B$193:$B$198</c:f>
              <c:strCache>
                <c:ptCount val="6"/>
                <c:pt idx="0">
                  <c:v>з сайту університету</c:v>
                </c:pt>
                <c:pt idx="1">
                  <c:v>від старости чи одногрупників</c:v>
                </c:pt>
                <c:pt idx="2">
                  <c:v>від викладачів та методистів</c:v>
                </c:pt>
                <c:pt idx="3">
                  <c:v>з телеграму університет</c:v>
                </c:pt>
                <c:pt idx="4">
                  <c:v>з інстаграму університету</c:v>
                </c:pt>
                <c:pt idx="5">
                  <c:v>з фейсбуку університету</c:v>
                </c:pt>
              </c:strCache>
            </c:strRef>
          </c:cat>
          <c:val>
            <c:numRef>
              <c:f>Аркуш1!$D$193:$D$198</c:f>
              <c:numCache>
                <c:formatCode>0</c:formatCode>
                <c:ptCount val="6"/>
                <c:pt idx="0">
                  <c:v>39.29712460063898</c:v>
                </c:pt>
                <c:pt idx="1">
                  <c:v>26.837060702875398</c:v>
                </c:pt>
                <c:pt idx="2">
                  <c:v>23.322683706070286</c:v>
                </c:pt>
                <c:pt idx="3">
                  <c:v>5.7507987220447285</c:v>
                </c:pt>
                <c:pt idx="4">
                  <c:v>3.1948881789137382</c:v>
                </c:pt>
                <c:pt idx="5">
                  <c:v>1.5974440894568691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17-4AE3-BBCA-0DC024B585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40128680"/>
        <c:axId val="540127368"/>
      </c:barChart>
      <c:catAx>
        <c:axId val="540128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40127368"/>
        <c:crosses val="autoZero"/>
        <c:auto val="1"/>
        <c:lblAlgn val="ctr"/>
        <c:lblOffset val="100"/>
        <c:noMultiLvlLbl val="0"/>
      </c:catAx>
      <c:valAx>
        <c:axId val="5401273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40128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239-4B25-9445-DF44ADFDC50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239-4B25-9445-DF44ADFDC50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Аркуш1!$B$202:$B$203</c:f>
              <c:strCache>
                <c:ptCount val="2"/>
                <c:pt idx="0">
                  <c:v>так</c:v>
                </c:pt>
                <c:pt idx="1">
                  <c:v>ні</c:v>
                </c:pt>
              </c:strCache>
            </c:strRef>
          </c:cat>
          <c:val>
            <c:numRef>
              <c:f>Аркуш1!$C$202:$C$203</c:f>
              <c:numCache>
                <c:formatCode>General</c:formatCode>
                <c:ptCount val="2"/>
                <c:pt idx="0">
                  <c:v>155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39-4B25-9445-DF44ADFDC5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72A-4F64-A116-7870C7C0AF1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72A-4F64-A116-7870C7C0AF1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Аркуш1!$B$206:$B$207</c:f>
              <c:strCache>
                <c:ptCount val="2"/>
                <c:pt idx="0">
                  <c:v>так</c:v>
                </c:pt>
                <c:pt idx="1">
                  <c:v>ні</c:v>
                </c:pt>
              </c:strCache>
            </c:strRef>
          </c:cat>
          <c:val>
            <c:numRef>
              <c:f>Аркуш1!$D$206:$D$207</c:f>
              <c:numCache>
                <c:formatCode>General</c:formatCode>
                <c:ptCount val="2"/>
                <c:pt idx="0">
                  <c:v>14</c:v>
                </c:pt>
                <c:pt idx="1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72A-4F64-A116-7870C7C0AF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Місто, в якому закінчили попередній н.з., 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Аркуш1!$B$15:$B$22</c:f>
              <c:strCache>
                <c:ptCount val="8"/>
                <c:pt idx="0">
                  <c:v>Сєвєродонецьк</c:v>
                </c:pt>
                <c:pt idx="1">
                  <c:v>Рубіжне</c:v>
                </c:pt>
                <c:pt idx="2">
                  <c:v>Лисичанськ</c:v>
                </c:pt>
                <c:pt idx="3">
                  <c:v>Слов'янськ</c:v>
                </c:pt>
                <c:pt idx="4">
                  <c:v>Старобільськ</c:v>
                </c:pt>
                <c:pt idx="5">
                  <c:v>Попасна</c:v>
                </c:pt>
                <c:pt idx="6">
                  <c:v>Донецька обл.</c:v>
                </c:pt>
                <c:pt idx="7">
                  <c:v>Станиця-Луганська</c:v>
                </c:pt>
              </c:strCache>
            </c:strRef>
          </c:cat>
          <c:val>
            <c:numRef>
              <c:f>Аркуш1!$D$15:$D$22</c:f>
              <c:numCache>
                <c:formatCode>0</c:formatCode>
                <c:ptCount val="8"/>
                <c:pt idx="0">
                  <c:v>39.473684210526315</c:v>
                </c:pt>
                <c:pt idx="1">
                  <c:v>27.631578947368421</c:v>
                </c:pt>
                <c:pt idx="2">
                  <c:v>16.44736842105263</c:v>
                </c:pt>
                <c:pt idx="3">
                  <c:v>9.2105263157894743</c:v>
                </c:pt>
                <c:pt idx="4">
                  <c:v>1.9736842105263157</c:v>
                </c:pt>
                <c:pt idx="5">
                  <c:v>1.9736842105263157</c:v>
                </c:pt>
                <c:pt idx="6">
                  <c:v>1.9736842105263157</c:v>
                </c:pt>
                <c:pt idx="7">
                  <c:v>1.3157894736842106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B4-48A1-94FA-C1C1B1C20B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06277960"/>
        <c:axId val="506280584"/>
      </c:barChart>
      <c:catAx>
        <c:axId val="5062779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06280584"/>
        <c:crosses val="autoZero"/>
        <c:auto val="1"/>
        <c:lblAlgn val="ctr"/>
        <c:lblOffset val="100"/>
        <c:noMultiLvlLbl val="0"/>
      </c:catAx>
      <c:valAx>
        <c:axId val="506280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06277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1C-4684-A671-89E6B5EAE86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1C-4684-A671-89E6B5EAE86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1C-4684-A671-89E6B5EAE86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Аркуш1!$B$25:$B$27</c:f>
              <c:strCache>
                <c:ptCount val="3"/>
                <c:pt idx="0">
                  <c:v>1</c:v>
                </c:pt>
                <c:pt idx="1">
                  <c:v>2</c:v>
                </c:pt>
                <c:pt idx="2">
                  <c:v>3 і більше</c:v>
                </c:pt>
              </c:strCache>
            </c:strRef>
          </c:cat>
          <c:val>
            <c:numRef>
              <c:f>Аркуш1!$D$25:$D$27</c:f>
              <c:numCache>
                <c:formatCode>0</c:formatCode>
                <c:ptCount val="3"/>
                <c:pt idx="0">
                  <c:v>85.256410256410263</c:v>
                </c:pt>
                <c:pt idx="1">
                  <c:v>8.9743589743589745</c:v>
                </c:pt>
                <c:pt idx="2">
                  <c:v>5.7692307692307692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1C-4684-A671-89E6B5EAE8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435516831124093"/>
          <c:y val="3.6591019965451159E-2"/>
          <c:w val="0.38429705904110883"/>
          <c:h val="0.571209060010951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508-4935-A1ED-10E52130872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508-4935-A1ED-10E52130872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508-4935-A1ED-10E52130872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Аркуш1!$B$30:$B$32</c:f>
              <c:strCache>
                <c:ptCount val="3"/>
                <c:pt idx="0">
                  <c:v>так, я прагнув вступити саме до СНУ ім В Даля</c:v>
                </c:pt>
                <c:pt idx="1">
                  <c:v>головним було вступити на бюджет</c:v>
                </c:pt>
                <c:pt idx="2">
                  <c:v> головним було вступити до будь-якого закладу вищої освіти (бюджет або контракт)</c:v>
                </c:pt>
              </c:strCache>
            </c:strRef>
          </c:cat>
          <c:val>
            <c:numRef>
              <c:f>Аркуш1!$D$30:$D$32</c:f>
              <c:numCache>
                <c:formatCode>0</c:formatCode>
                <c:ptCount val="3"/>
                <c:pt idx="0">
                  <c:v>60.897435897435898</c:v>
                </c:pt>
                <c:pt idx="1">
                  <c:v>30.76923076923077</c:v>
                </c:pt>
                <c:pt idx="2">
                  <c:v>8.3333333333333339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508-4935-A1ED-10E5213087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0156661560670311E-2"/>
          <c:y val="0.65259675147312746"/>
          <c:w val="0.81754593175853019"/>
          <c:h val="0.328127734033245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Аркуш1!$B$47:$B$59</c:f>
              <c:strCache>
                <c:ptCount val="13"/>
                <c:pt idx="0">
                  <c:v>порадили друзі, які навчаються в університеті</c:v>
                </c:pt>
                <c:pt idx="1">
                  <c:v>об’ява у коледжі, технікумі</c:v>
                </c:pt>
                <c:pt idx="2">
                  <c:v>розповіли викладачі коледжу, технікуму</c:v>
                </c:pt>
                <c:pt idx="3">
                  <c:v>сайт університету</c:v>
                </c:pt>
                <c:pt idx="4">
                  <c:v>агітаційна робота університету (викладачі приходили до технікуму, коледжу)</c:v>
                </c:pt>
                <c:pt idx="5">
                  <c:v>від знайомих викладачів, працівників університету</c:v>
                </c:pt>
                <c:pt idx="6">
                  <c:v>зовнішня реклама (постери, вивіски)</c:v>
                </c:pt>
                <c:pt idx="7">
                  <c:v>соціальна мережа інстаграм</c:v>
                </c:pt>
                <c:pt idx="8">
                  <c:v>інформаційні інтернет-портали (osvita.ua, vstup.info та ін.)</c:v>
                </c:pt>
                <c:pt idx="9">
                  <c:v>свій варіант</c:v>
                </c:pt>
                <c:pt idx="10">
                  <c:v>соціальна мережа телеграм</c:v>
                </c:pt>
                <c:pt idx="11">
                  <c:v>соціальні мережа фейсбук</c:v>
                </c:pt>
                <c:pt idx="12">
                  <c:v>ЗМІ</c:v>
                </c:pt>
              </c:strCache>
            </c:strRef>
          </c:cat>
          <c:val>
            <c:numRef>
              <c:f>Аркуш1!$D$47:$D$59</c:f>
              <c:numCache>
                <c:formatCode>0</c:formatCode>
                <c:ptCount val="13"/>
                <c:pt idx="0">
                  <c:v>23.357664233576642</c:v>
                </c:pt>
                <c:pt idx="1">
                  <c:v>19.708029197080293</c:v>
                </c:pt>
                <c:pt idx="2">
                  <c:v>15.693430656934307</c:v>
                </c:pt>
                <c:pt idx="3">
                  <c:v>14.963503649635037</c:v>
                </c:pt>
                <c:pt idx="4">
                  <c:v>8.3941605839416056</c:v>
                </c:pt>
                <c:pt idx="5">
                  <c:v>7.2992700729927007</c:v>
                </c:pt>
                <c:pt idx="6">
                  <c:v>4.3795620437956204</c:v>
                </c:pt>
                <c:pt idx="7">
                  <c:v>2.1897810218978102</c:v>
                </c:pt>
                <c:pt idx="8">
                  <c:v>1.4598540145985401</c:v>
                </c:pt>
                <c:pt idx="9">
                  <c:v>1.0948905109489051</c:v>
                </c:pt>
                <c:pt idx="10">
                  <c:v>0.72992700729927007</c:v>
                </c:pt>
                <c:pt idx="11">
                  <c:v>0.36496350364963503</c:v>
                </c:pt>
                <c:pt idx="12">
                  <c:v>0.36496350364963503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1F-45FF-BE55-BED7B491A9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32835952"/>
        <c:axId val="532834640"/>
      </c:barChart>
      <c:catAx>
        <c:axId val="532835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32834640"/>
        <c:crosses val="autoZero"/>
        <c:auto val="1"/>
        <c:lblAlgn val="ctr"/>
        <c:lblOffset val="100"/>
        <c:noMultiLvlLbl val="0"/>
      </c:catAx>
      <c:valAx>
        <c:axId val="532834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32835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Аркуш1!$B$152:$B$157</c:f>
              <c:strCache>
                <c:ptCount val="6"/>
                <c:pt idx="0">
                  <c:v>територіальне розташування університету</c:v>
                </c:pt>
                <c:pt idx="1">
                  <c:v>порада друзів, які навчаються в університеті</c:v>
                </c:pt>
                <c:pt idx="2">
                  <c:v>порада батьків, родичів</c:v>
                </c:pt>
                <c:pt idx="3">
                  <c:v>реклама університету (дні відкритих дверей, соціальні мережі, студентські заходи)</c:v>
                </c:pt>
                <c:pt idx="4">
                  <c:v>вартість навчання</c:v>
                </c:pt>
                <c:pt idx="5">
                  <c:v>свій варіант</c:v>
                </c:pt>
              </c:strCache>
            </c:strRef>
          </c:cat>
          <c:val>
            <c:numRef>
              <c:f>Аркуш1!$D$152:$D$157</c:f>
              <c:numCache>
                <c:formatCode>0</c:formatCode>
                <c:ptCount val="6"/>
                <c:pt idx="0">
                  <c:v>56.88073394495413</c:v>
                </c:pt>
                <c:pt idx="1">
                  <c:v>17.889908256880734</c:v>
                </c:pt>
                <c:pt idx="2">
                  <c:v>12.385321100917432</c:v>
                </c:pt>
                <c:pt idx="3">
                  <c:v>6.4220183486238529</c:v>
                </c:pt>
                <c:pt idx="4">
                  <c:v>5.0458715596330279</c:v>
                </c:pt>
                <c:pt idx="5">
                  <c:v>1.3761467889908257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69-4BDC-B148-9BD9DA1DB2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35962528"/>
        <c:axId val="535971056"/>
      </c:barChart>
      <c:catAx>
        <c:axId val="535962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35971056"/>
        <c:crosses val="autoZero"/>
        <c:auto val="1"/>
        <c:lblAlgn val="ctr"/>
        <c:lblOffset val="100"/>
        <c:noMultiLvlLbl val="0"/>
      </c:catAx>
      <c:valAx>
        <c:axId val="5359710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35962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628536016331291"/>
          <c:y val="9.5670198810277884E-2"/>
          <c:w val="0.82446062992125979"/>
          <c:h val="0.40467312497647878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Лист1!$B$29:$H$29</c:f>
              <c:strCache>
                <c:ptCount val="7"/>
                <c:pt idx="0">
                  <c:v>Так, цілком</c:v>
                </c:pt>
                <c:pt idx="1">
                  <c:v>Недостатньо інформації щодо переліку необхідних документів для вступу</c:v>
                </c:pt>
                <c:pt idx="2">
                  <c:v>Інше</c:v>
                </c:pt>
                <c:pt idx="3">
                  <c:v>Недостатньо інформації щодо порядку нарахування додаткових балів</c:v>
                </c:pt>
                <c:pt idx="4">
                  <c:v>Недостатньо інформації щодо переліку документів  для поселення в гуртожитку</c:v>
                </c:pt>
                <c:pt idx="5">
                  <c:v>Недостатньо інформації щодо пільгового вступу</c:v>
                </c:pt>
                <c:pt idx="6">
                  <c:v>Недостатьно інформації щодо обсягу держзамовлення</c:v>
                </c:pt>
              </c:strCache>
            </c:strRef>
          </c:cat>
          <c:val>
            <c:numRef>
              <c:f>Лист1!$B$31:$H$31</c:f>
              <c:numCache>
                <c:formatCode>0</c:formatCode>
                <c:ptCount val="7"/>
                <c:pt idx="0">
                  <c:v>79.041916167664667</c:v>
                </c:pt>
                <c:pt idx="1">
                  <c:v>5.5888223552894214</c:v>
                </c:pt>
                <c:pt idx="2">
                  <c:v>3.5928143712574849</c:v>
                </c:pt>
                <c:pt idx="3">
                  <c:v>3.3932135728542914</c:v>
                </c:pt>
                <c:pt idx="4">
                  <c:v>2.9940119760479043</c:v>
                </c:pt>
                <c:pt idx="5">
                  <c:v>3.1936127744510978</c:v>
                </c:pt>
                <c:pt idx="6">
                  <c:v>2.1956087824351296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C3-474B-B62C-7A3D1341544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04670576"/>
        <c:axId val="604670992"/>
      </c:barChart>
      <c:valAx>
        <c:axId val="604670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uk-UA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04670576"/>
        <c:crosses val="autoZero"/>
        <c:crossBetween val="between"/>
      </c:valAx>
      <c:catAx>
        <c:axId val="604670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046709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Аркуш1!$B$163:$B$169</c:f>
              <c:strCache>
                <c:ptCount val="7"/>
                <c:pt idx="0">
                  <c:v>так, цілком</c:v>
                </c:pt>
                <c:pt idx="1">
                  <c:v>недостатньо інформації щодо переліку необхідних документів для вступу</c:v>
                </c:pt>
                <c:pt idx="2">
                  <c:v>недостатньо інформації щодо обсягу держзамовлення</c:v>
                </c:pt>
                <c:pt idx="3">
                  <c:v>недостатньо інформації щодо порядку нарахування додаткових балів</c:v>
                </c:pt>
                <c:pt idx="4">
                  <c:v>недостатньо інформації щодо пільгового вступу</c:v>
                </c:pt>
                <c:pt idx="5">
                  <c:v>недостатньо інформації щодо процедури поселення в гуртожитки</c:v>
                </c:pt>
                <c:pt idx="6">
                  <c:v>свій варіант</c:v>
                </c:pt>
              </c:strCache>
            </c:strRef>
          </c:cat>
          <c:val>
            <c:numRef>
              <c:f>Аркуш1!$D$163:$D$169</c:f>
              <c:numCache>
                <c:formatCode>0</c:formatCode>
                <c:ptCount val="7"/>
                <c:pt idx="0">
                  <c:v>93.081761006289312</c:v>
                </c:pt>
                <c:pt idx="1">
                  <c:v>3.7735849056603774</c:v>
                </c:pt>
                <c:pt idx="2">
                  <c:v>1.8867924528301887</c:v>
                </c:pt>
                <c:pt idx="3">
                  <c:v>0.62893081761006286</c:v>
                </c:pt>
                <c:pt idx="4">
                  <c:v>0.62893081761006286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7D-4218-8B48-A0FFE30036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35948752"/>
        <c:axId val="535945144"/>
      </c:barChart>
      <c:catAx>
        <c:axId val="535948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35945144"/>
        <c:crosses val="autoZero"/>
        <c:auto val="1"/>
        <c:lblAlgn val="ctr"/>
        <c:lblOffset val="100"/>
        <c:noMultiLvlLbl val="0"/>
      </c:catAx>
      <c:valAx>
        <c:axId val="535945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35948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96981627296588"/>
          <c:y val="0.13930555555555557"/>
          <c:w val="0.4558079615048119"/>
          <c:h val="0.7849865842844662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Лист1!$A$36</c:f>
              <c:strCache>
                <c:ptCount val="1"/>
                <c:pt idx="0">
                  <c:v>Ваші мотиви в отриманні вищої освіти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Лист1!$B$35:$J$35</c:f>
              <c:strCache>
                <c:ptCount val="9"/>
                <c:pt idx="0">
                  <c:v>Бажання загалом бути освіченою особистістю</c:v>
                </c:pt>
                <c:pt idx="1">
                  <c:v>Бажання отрмати цікаву роботу</c:v>
                </c:pt>
                <c:pt idx="2">
                  <c:v>Бажання мати надійний прибуток</c:v>
                </c:pt>
                <c:pt idx="3">
                  <c:v>Бажання розвивати власні ідеї та думки</c:v>
                </c:pt>
                <c:pt idx="4">
                  <c:v>Бажання виїхати з власног міста/села</c:v>
                </c:pt>
                <c:pt idx="5">
                  <c:v>Бажання отрмати гарну академічну освіту</c:v>
                </c:pt>
                <c:pt idx="6">
                  <c:v>інші мотиви</c:v>
                </c:pt>
                <c:pt idx="7">
                  <c:v>Бажання не відставати від друзів</c:v>
                </c:pt>
                <c:pt idx="8">
                  <c:v>Відкладення початку самостіійної роботи</c:v>
                </c:pt>
              </c:strCache>
            </c:strRef>
          </c:cat>
          <c:val>
            <c:numRef>
              <c:f>Лист1!$B$37:$J$37</c:f>
              <c:numCache>
                <c:formatCode>0</c:formatCode>
                <c:ptCount val="9"/>
                <c:pt idx="0">
                  <c:v>24</c:v>
                </c:pt>
                <c:pt idx="1">
                  <c:v>19</c:v>
                </c:pt>
                <c:pt idx="2">
                  <c:v>17</c:v>
                </c:pt>
                <c:pt idx="3">
                  <c:v>14</c:v>
                </c:pt>
                <c:pt idx="4">
                  <c:v>9</c:v>
                </c:pt>
                <c:pt idx="5">
                  <c:v>8</c:v>
                </c:pt>
                <c:pt idx="6">
                  <c:v>6</c:v>
                </c:pt>
                <c:pt idx="7">
                  <c:v>2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AE-4306-953B-28A7BD7C44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62187552"/>
        <c:axId val="462187968"/>
      </c:barChart>
      <c:catAx>
        <c:axId val="4621875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62187968"/>
        <c:crosses val="autoZero"/>
        <c:auto val="1"/>
        <c:lblAlgn val="ctr"/>
        <c:lblOffset val="100"/>
        <c:noMultiLvlLbl val="0"/>
      </c:catAx>
      <c:valAx>
        <c:axId val="4621879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62187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0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/>
              <a:t>01.05.2017</a:t>
            </a: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840BD58-3BFF-4EAF-BB8B-AC67FE801E4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94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/>
              <a:t>01.05.2017</a:t>
            </a:r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"/>
              <a:t>Зразки заголовків</a:t>
            </a:r>
          </a:p>
          <a:p>
            <a:pPr lvl="1" rtl="0"/>
            <a:r>
              <a:rPr lang="uk"/>
              <a:t>Другий рівень</a:t>
            </a:r>
          </a:p>
          <a:p>
            <a:pPr lvl="2" rtl="0"/>
            <a:r>
              <a:rPr lang="uk"/>
              <a:t>Третій рівень</a:t>
            </a:r>
          </a:p>
          <a:p>
            <a:pPr lvl="3" rtl="0"/>
            <a:r>
              <a:rPr lang="uk"/>
              <a:t>Четвертий рівень</a:t>
            </a:r>
          </a:p>
          <a:p>
            <a:pPr lvl="4" rtl="0"/>
            <a:r>
              <a:rPr lang="uk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322CDD-9D6C-4F63-9EC2-64822662410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2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2606040"/>
            <a:ext cx="10058400" cy="2743200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6800">
                <a:solidFill>
                  <a:schemeClr val="tx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066800" y="5360437"/>
            <a:ext cx="10058400" cy="36576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 cap="all" baseline="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/>
              <a:t>Клацніть, щоб редагувати стиль зразка підзаголовка</a:t>
            </a:r>
            <a:endParaRPr lang="uk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0" y="5888736"/>
            <a:ext cx="12192000" cy="109728"/>
          </a:xfrm>
          <a:prstGeom prst="rect">
            <a:avLst/>
          </a:prstGeom>
          <a:ln>
            <a:noFill/>
          </a:ln>
          <a:effectLst>
            <a:outerShdw blurRad="25400" dist="254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9525000" y="382230"/>
            <a:ext cx="1371600" cy="5561369"/>
          </a:xfrm>
        </p:spPr>
        <p:txBody>
          <a:bodyPr vert="eaVert"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1295400" y="382230"/>
            <a:ext cx="7863840" cy="5561370"/>
          </a:xfrm>
        </p:spPr>
        <p:txBody>
          <a:bodyPr vert="eaVert"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565829"/>
            <a:ext cx="5943600" cy="4114800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5400"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66801" y="5682343"/>
            <a:ext cx="5943600" cy="410547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200" b="1" cap="all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Прямокутник 8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1948" y="283"/>
            <a:ext cx="4427508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295400" y="1825625"/>
            <a:ext cx="4724400" cy="411797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4724400" cy="411797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727448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295400" y="2470151"/>
            <a:ext cx="4727448" cy="347345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67628" y="1828800"/>
            <a:ext cx="4727448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69152" y="2470151"/>
            <a:ext cx="4727448" cy="347345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6439" y="283"/>
            <a:ext cx="4435717" cy="68562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1" y="2514600"/>
            <a:ext cx="3474720" cy="1600200"/>
          </a:xfrm>
        </p:spPr>
        <p:txBody>
          <a:bodyPr rtlCol="0" anchor="b"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90302" y="685800"/>
            <a:ext cx="612648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 rtlCol="0"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Прямокутник 9"/>
          <p:cNvSpPr/>
          <p:nvPr userDrawn="1"/>
        </p:nvSpPr>
        <p:spPr>
          <a:xfrm>
            <a:off x="7711702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6439" y="283"/>
            <a:ext cx="4435717" cy="68562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0" y="2514600"/>
            <a:ext cx="3474720" cy="1600200"/>
          </a:xfrm>
        </p:spPr>
        <p:txBody>
          <a:bodyPr rtlCol="0" anchor="b"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зображення 2" descr="Пустий покажчик місця заповнення для зображення Клацніть цей покажчик і виберіть зображення, яке потрібно додати"/>
          <p:cNvSpPr>
            <a:spLocks noGrp="1"/>
          </p:cNvSpPr>
          <p:nvPr>
            <p:ph type="pic" idx="1"/>
          </p:nvPr>
        </p:nvSpPr>
        <p:spPr>
          <a:xfrm>
            <a:off x="0" y="1325880"/>
            <a:ext cx="6858000" cy="4206240"/>
          </a:xfrm>
          <a:solidFill>
            <a:schemeClr val="bg2"/>
          </a:solidFill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 rtlCol="0"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  <p:sp>
        <p:nvSpPr>
          <p:cNvPr id="11" name="Прямокутник 10"/>
          <p:cNvSpPr/>
          <p:nvPr userDrawn="1"/>
        </p:nvSpPr>
        <p:spPr>
          <a:xfrm>
            <a:off x="7711702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1000">
              <a:schemeClr val="accent3">
                <a:lumMod val="60000"/>
                <a:lumOff val="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"/>
              <a:t>Зразки заголовків</a:t>
            </a:r>
          </a:p>
          <a:p>
            <a:pPr lvl="1" rtl="0"/>
            <a:r>
              <a:rPr lang="uk"/>
              <a:t>Другий рівень</a:t>
            </a:r>
          </a:p>
          <a:p>
            <a:pPr lvl="2" rtl="0"/>
            <a:r>
              <a:rPr lang="uk"/>
              <a:t>Третій рівень</a:t>
            </a:r>
          </a:p>
          <a:p>
            <a:pPr lvl="3" rtl="0"/>
            <a:r>
              <a:rPr lang="uk"/>
              <a:t>Четвертий рівень</a:t>
            </a:r>
          </a:p>
          <a:p>
            <a:pPr lvl="4" rtl="0"/>
            <a:r>
              <a:rPr lang="uk"/>
              <a:t>П’ятий рівень</a:t>
            </a: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295400" y="6419462"/>
            <a:ext cx="5181600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uk"/>
              <a:t>Додайте нижній колонтитул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556170" y="6419462"/>
            <a:ext cx="1351383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0198358" y="6419462"/>
            <a:ext cx="698241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31375A4-56A4-47D6-9801-1991572033F7}" type="slidenum">
              <a:rPr lang="en-US" smtClean="0"/>
              <a:pPr/>
              <a:t>‹№›</a:t>
            </a:fld>
            <a:endParaRPr lang="en-US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0" y="6257036"/>
            <a:ext cx="12192000" cy="54864"/>
          </a:xfrm>
          <a:prstGeom prst="rect">
            <a:avLst/>
          </a:prstGeom>
          <a:ln>
            <a:noFill/>
          </a:ln>
          <a:effectLst>
            <a:innerShdw blurRad="25400" dist="127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baseline="0">
          <a:solidFill>
            <a:schemeClr val="accent1"/>
          </a:solidFill>
          <a:effectLst>
            <a:outerShdw blurRad="38100" dist="25400" dir="18900000" algn="bl" rotWithShape="0">
              <a:schemeClr val="bg1">
                <a:alpha val="8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77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10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691" y="2617237"/>
            <a:ext cx="11907982" cy="2743200"/>
          </a:xfrm>
        </p:spPr>
        <p:txBody>
          <a:bodyPr rtlCol="0">
            <a:normAutofit/>
          </a:bodyPr>
          <a:lstStyle/>
          <a:p>
            <a:pPr algn="ctr" rtl="0"/>
            <a:r>
              <a:rPr lang="uk-UA" sz="2800" dirty="0"/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Аналіз анкети 2-й курс бакалаврів, вступ на базі </a:t>
            </a:r>
            <a:r>
              <a:rPr lang="uk-UA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мол.спец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uk-UA" sz="2800" dirty="0"/>
          </a:p>
        </p:txBody>
      </p:sp>
      <p:pic>
        <p:nvPicPr>
          <p:cNvPr id="4" name="Picture 2" descr="Home | CНУ ім. В. Даля">
            <a:extLst>
              <a:ext uri="{FF2B5EF4-FFF2-40B4-BE49-F238E27FC236}">
                <a16:creationId xmlns:a16="http://schemas.microsoft.com/office/drawing/2014/main" id="{91B5FCAA-3D96-4BF5-AFB1-4D7E26F1C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798823" cy="180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ідзаголовок 2">
            <a:extLst>
              <a:ext uri="{FF2B5EF4-FFF2-40B4-BE49-F238E27FC236}">
                <a16:creationId xmlns:a16="http://schemas.microsoft.com/office/drawing/2014/main" id="{C2068D67-E81D-4340-B6E5-F1069807A947}"/>
              </a:ext>
            </a:extLst>
          </p:cNvPr>
          <p:cNvSpPr txBox="1">
            <a:spLocks/>
          </p:cNvSpPr>
          <p:nvPr/>
        </p:nvSpPr>
        <p:spPr>
          <a:xfrm>
            <a:off x="1604682" y="216153"/>
            <a:ext cx="10058400" cy="365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sz="2000" b="1" kern="1200" cap="all" baseline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" dirty="0"/>
              <a:t>Східноукраїнський національний університе імені володимира даля</a:t>
            </a:r>
          </a:p>
        </p:txBody>
      </p:sp>
      <p:sp>
        <p:nvSpPr>
          <p:cNvPr id="6" name="Підзаголовок 5">
            <a:extLst>
              <a:ext uri="{FF2B5EF4-FFF2-40B4-BE49-F238E27FC236}">
                <a16:creationId xmlns:a16="http://schemas.microsoft.com/office/drawing/2014/main" id="{F71B4FB3-0EE9-46A9-9507-B08C6C7E9C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uk-UA"/>
              <a:t>Київ 2025</a:t>
            </a:r>
            <a:endParaRPr lang="uk-UA" dirty="0"/>
          </a:p>
        </p:txBody>
      </p:sp>
      <p:pic>
        <p:nvPicPr>
          <p:cNvPr id="1032" name="Picture 8" descr="Випускникам коледжів та технікумів – Кафедра фінансів, банківської справи,  страхування та фондового ринку">
            <a:extLst>
              <a:ext uri="{FF2B5EF4-FFF2-40B4-BE49-F238E27FC236}">
                <a16:creationId xmlns:a16="http://schemas.microsoft.com/office/drawing/2014/main" id="{8CD54FB6-26E8-4F67-9BD4-A8F217472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885" y="1131803"/>
            <a:ext cx="5342513" cy="354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22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C32382-06B5-44B3-82A4-02A059CFA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574964"/>
          </a:xfrm>
        </p:spPr>
        <p:txBody>
          <a:bodyPr>
            <a:normAutofit/>
          </a:bodyPr>
          <a:lstStyle/>
          <a:p>
            <a:pPr algn="ctr"/>
            <a:r>
              <a:rPr lang="ru-RU" sz="2000" dirty="0" err="1"/>
              <a:t>Ваші</a:t>
            </a:r>
            <a:r>
              <a:rPr lang="ru-RU" sz="2000" dirty="0"/>
              <a:t> </a:t>
            </a:r>
            <a:r>
              <a:rPr lang="ru-RU" sz="2000" dirty="0" err="1"/>
              <a:t>мотиви</a:t>
            </a:r>
            <a:r>
              <a:rPr lang="ru-RU" sz="2000" dirty="0"/>
              <a:t> в </a:t>
            </a:r>
            <a:r>
              <a:rPr lang="ru-RU" sz="2000" dirty="0" err="1"/>
              <a:t>отримані</a:t>
            </a:r>
            <a:r>
              <a:rPr lang="ru-RU" sz="2000" dirty="0"/>
              <a:t> </a:t>
            </a:r>
            <a:r>
              <a:rPr lang="ru-RU" sz="2000" dirty="0" err="1"/>
              <a:t>вищої</a:t>
            </a:r>
            <a:r>
              <a:rPr lang="ru-RU" sz="2000" dirty="0"/>
              <a:t> </a:t>
            </a:r>
            <a:r>
              <a:rPr lang="ru-RU" sz="2000" dirty="0" err="1"/>
              <a:t>освіти</a:t>
            </a:r>
            <a:r>
              <a:rPr lang="ru-RU" sz="2000" dirty="0"/>
              <a:t>?</a:t>
            </a:r>
            <a:endParaRPr lang="uk-UA" sz="2000" dirty="0"/>
          </a:p>
        </p:txBody>
      </p:sp>
      <p:pic>
        <p:nvPicPr>
          <p:cNvPr id="5" name="Picture 2" descr="Home | CНУ ім. В. Даля">
            <a:extLst>
              <a:ext uri="{FF2B5EF4-FFF2-40B4-BE49-F238E27FC236}">
                <a16:creationId xmlns:a16="http://schemas.microsoft.com/office/drawing/2014/main" id="{7A1E9A45-04E3-4AA0-93AA-8047748AE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Диаграмма 12">
            <a:extLst>
              <a:ext uri="{FF2B5EF4-FFF2-40B4-BE49-F238E27FC236}">
                <a16:creationId xmlns:a16="http://schemas.microsoft.com/office/drawing/2014/main" id="{18FB56AF-5CB4-4881-BAFB-318BF8BDC2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3544021"/>
              </p:ext>
            </p:extLst>
          </p:nvPr>
        </p:nvGraphicFramePr>
        <p:xfrm>
          <a:off x="1631373" y="955964"/>
          <a:ext cx="9265227" cy="468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1650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C75A9A-076F-41D3-9BAD-616115AC2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991" y="381000"/>
            <a:ext cx="11533909" cy="502227"/>
          </a:xfrm>
        </p:spPr>
        <p:txBody>
          <a:bodyPr>
            <a:normAutofit/>
          </a:bodyPr>
          <a:lstStyle/>
          <a:p>
            <a:r>
              <a:rPr lang="uk-UA" sz="1800"/>
              <a:t>Звідки Ви зараз отримуєте інформацію про навчання на факульетті, % </a:t>
            </a:r>
          </a:p>
        </p:txBody>
      </p:sp>
      <p:graphicFrame>
        <p:nvGraphicFramePr>
          <p:cNvPr id="6" name="Діаграма 5">
            <a:extLst>
              <a:ext uri="{FF2B5EF4-FFF2-40B4-BE49-F238E27FC236}">
                <a16:creationId xmlns:a16="http://schemas.microsoft.com/office/drawing/2014/main" id="{DDB6CC21-8DC2-4022-A2A2-C029028590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6419115"/>
              </p:ext>
            </p:extLst>
          </p:nvPr>
        </p:nvGraphicFramePr>
        <p:xfrm>
          <a:off x="1361209" y="1070264"/>
          <a:ext cx="8769927" cy="3730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577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6FDAEA-1C51-41FC-B677-21DCD281F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 порекомендували б Ви СНУ ім. В. Даля своїм друзям, родичам?</a:t>
            </a:r>
            <a:b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graphicFrame>
        <p:nvGraphicFramePr>
          <p:cNvPr id="6" name="Діаграма 5">
            <a:extLst>
              <a:ext uri="{FF2B5EF4-FFF2-40B4-BE49-F238E27FC236}">
                <a16:creationId xmlns:a16="http://schemas.microsoft.com/office/drawing/2014/main" id="{8DEA0B87-EE60-494D-A6B5-8CD6512F28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3112896"/>
              </p:ext>
            </p:extLst>
          </p:nvPr>
        </p:nvGraphicFramePr>
        <p:xfrm>
          <a:off x="2410691" y="1122217"/>
          <a:ext cx="7138554" cy="4540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3441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4264D-7419-42B2-81A7-F034DC00C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 потребували Ви при вступі місце у гуртожитку?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graphicFrame>
        <p:nvGraphicFramePr>
          <p:cNvPr id="5" name="Діаграма 4">
            <a:extLst>
              <a:ext uri="{FF2B5EF4-FFF2-40B4-BE49-F238E27FC236}">
                <a16:creationId xmlns:a16="http://schemas.microsoft.com/office/drawing/2014/main" id="{2D64435E-94AE-4350-8086-8892A2D61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1260885"/>
              </p:ext>
            </p:extLst>
          </p:nvPr>
        </p:nvGraphicFramePr>
        <p:xfrm>
          <a:off x="2878283" y="1350817"/>
          <a:ext cx="6390408" cy="4010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547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574964"/>
          </a:xfrm>
        </p:spPr>
        <p:txBody>
          <a:bodyPr rtlCol="0">
            <a:normAutofit/>
          </a:bodyPr>
          <a:lstStyle/>
          <a:p>
            <a:pPr rtl="0"/>
            <a:r>
              <a:rPr lang="uk-UA" sz="1800" dirty="0"/>
              <a:t>Ваша стать</a:t>
            </a:r>
          </a:p>
        </p:txBody>
      </p:sp>
      <p:pic>
        <p:nvPicPr>
          <p:cNvPr id="11" name="Picture 2" descr="Home | CНУ ім. В. Даля">
            <a:extLst>
              <a:ext uri="{FF2B5EF4-FFF2-40B4-BE49-F238E27FC236}">
                <a16:creationId xmlns:a16="http://schemas.microsoft.com/office/drawing/2014/main" id="{E2D4A28C-B6F9-48F0-A3F4-C614E33D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Діаграма 1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4448640"/>
              </p:ext>
            </p:extLst>
          </p:nvPr>
        </p:nvGraphicFramePr>
        <p:xfrm>
          <a:off x="3429001" y="1224479"/>
          <a:ext cx="5912426" cy="4022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246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9" y="381000"/>
            <a:ext cx="10560627" cy="471055"/>
          </a:xfrm>
        </p:spPr>
        <p:txBody>
          <a:bodyPr rtlCol="0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Місто, в якому Ви закінчили попередній навчальний заклад: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0" name="Picture 2" descr="Home | CНУ ім. В. Даля">
            <a:extLst>
              <a:ext uri="{FF2B5EF4-FFF2-40B4-BE49-F238E27FC236}">
                <a16:creationId xmlns:a16="http://schemas.microsoft.com/office/drawing/2014/main" id="{3B2373E7-520F-4BA9-A1F3-6123CA8B7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Діаграма 15">
            <a:extLst>
              <a:ext uri="{FF2B5EF4-FFF2-40B4-BE49-F238E27FC236}">
                <a16:creationId xmlns:a16="http://schemas.microsoft.com/office/drawing/2014/main" id="{0BA69ECE-AAAE-4C99-8A21-01965064A6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6222632"/>
              </p:ext>
            </p:extLst>
          </p:nvPr>
        </p:nvGraphicFramePr>
        <p:xfrm>
          <a:off x="1295399" y="1224479"/>
          <a:ext cx="9583883" cy="4500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7992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ome | CНУ ім. В. Даля">
            <a:extLst>
              <a:ext uri="{FF2B5EF4-FFF2-40B4-BE49-F238E27FC236}">
                <a16:creationId xmlns:a16="http://schemas.microsoft.com/office/drawing/2014/main" id="{0D026125-843D-42FB-8D36-02E324CBE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4">
            <a:extLst>
              <a:ext uri="{FF2B5EF4-FFF2-40B4-BE49-F238E27FC236}">
                <a16:creationId xmlns:a16="http://schemas.microsoft.com/office/drawing/2014/main" id="{17E6FCB4-EC8B-4DFF-B93A-6A7A3EC53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543791"/>
          </a:xfrm>
        </p:spPr>
        <p:txBody>
          <a:bodyPr/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 скількох закладів вищої освіти подавали документи?</a:t>
            </a:r>
            <a:endParaRPr lang="uk-UA" dirty="0"/>
          </a:p>
        </p:txBody>
      </p:sp>
      <p:graphicFrame>
        <p:nvGraphicFramePr>
          <p:cNvPr id="20" name="Діаграма 19">
            <a:extLst>
              <a:ext uri="{FF2B5EF4-FFF2-40B4-BE49-F238E27FC236}">
                <a16:creationId xmlns:a16="http://schemas.microsoft.com/office/drawing/2014/main" id="{A425CA31-3ED3-48A4-A72C-1EC590AB15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1226919"/>
              </p:ext>
            </p:extLst>
          </p:nvPr>
        </p:nvGraphicFramePr>
        <p:xfrm>
          <a:off x="2992582" y="1381991"/>
          <a:ext cx="6224154" cy="4021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8143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7690" y="381000"/>
            <a:ext cx="10525991" cy="460664"/>
          </a:xfrm>
        </p:spPr>
        <p:txBody>
          <a:bodyPr rtlCol="0">
            <a:normAutofit/>
          </a:bodyPr>
          <a:lstStyle/>
          <a:p>
            <a:pPr rtl="0"/>
            <a:r>
              <a:rPr lang="ru-RU" sz="1800" dirty="0" err="1"/>
              <a:t>Чи</a:t>
            </a:r>
            <a:r>
              <a:rPr lang="ru-RU" sz="1800" dirty="0"/>
              <a:t> </a:t>
            </a:r>
            <a:r>
              <a:rPr lang="ru-RU" sz="1800" dirty="0" err="1"/>
              <a:t>був</a:t>
            </a:r>
            <a:r>
              <a:rPr lang="ru-RU" sz="1800" dirty="0"/>
              <a:t> </a:t>
            </a:r>
            <a:r>
              <a:rPr lang="ru-RU" sz="1800" dirty="0" err="1"/>
              <a:t>принциповим</a:t>
            </a:r>
            <a:r>
              <a:rPr lang="ru-RU" sz="1800" dirty="0"/>
              <a:t> </a:t>
            </a:r>
            <a:r>
              <a:rPr lang="ru-RU" sz="1800" dirty="0" err="1"/>
              <a:t>вибір</a:t>
            </a:r>
            <a:r>
              <a:rPr lang="ru-RU" sz="1800" dirty="0"/>
              <a:t> закладу </a:t>
            </a:r>
            <a:r>
              <a:rPr lang="ru-RU" sz="1800" dirty="0" err="1"/>
              <a:t>вищої</a:t>
            </a:r>
            <a:r>
              <a:rPr lang="ru-RU" sz="1800" dirty="0"/>
              <a:t> </a:t>
            </a:r>
            <a:r>
              <a:rPr lang="ru-RU" sz="1800" dirty="0" err="1"/>
              <a:t>освіти</a:t>
            </a:r>
            <a:r>
              <a:rPr lang="ru-RU" sz="1800" dirty="0"/>
              <a:t>:</a:t>
            </a:r>
            <a:endParaRPr lang="uk-UA" sz="1800" dirty="0"/>
          </a:p>
        </p:txBody>
      </p:sp>
      <p:pic>
        <p:nvPicPr>
          <p:cNvPr id="15" name="Picture 2" descr="Home | CНУ ім. В. Даля">
            <a:extLst>
              <a:ext uri="{FF2B5EF4-FFF2-40B4-BE49-F238E27FC236}">
                <a16:creationId xmlns:a16="http://schemas.microsoft.com/office/drawing/2014/main" id="{8C85DEF5-C4D7-41BF-841E-F6BB5138A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Діаграма 17">
            <a:extLst>
              <a:ext uri="{FF2B5EF4-FFF2-40B4-BE49-F238E27FC236}">
                <a16:creationId xmlns:a16="http://schemas.microsoft.com/office/drawing/2014/main" id="{3B1CE58B-742C-42B6-A427-06855493E1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5286425"/>
              </p:ext>
            </p:extLst>
          </p:nvPr>
        </p:nvGraphicFramePr>
        <p:xfrm>
          <a:off x="1828799" y="1039092"/>
          <a:ext cx="7367155" cy="4956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730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DD2027-B59F-4AA6-9ABD-2F59A2D22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512619"/>
          </a:xfrm>
        </p:spPr>
        <p:txBody>
          <a:bodyPr>
            <a:norm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Звідки дізналися про університет</a:t>
            </a:r>
            <a:endParaRPr lang="uk-UA" dirty="0"/>
          </a:p>
        </p:txBody>
      </p:sp>
      <p:pic>
        <p:nvPicPr>
          <p:cNvPr id="5" name="Picture 2" descr="Home | CНУ ім. В. Даля">
            <a:extLst>
              <a:ext uri="{FF2B5EF4-FFF2-40B4-BE49-F238E27FC236}">
                <a16:creationId xmlns:a16="http://schemas.microsoft.com/office/drawing/2014/main" id="{94C103E0-3E30-4099-AFED-B8E8123C2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Діаграма 11">
            <a:extLst>
              <a:ext uri="{FF2B5EF4-FFF2-40B4-BE49-F238E27FC236}">
                <a16:creationId xmlns:a16="http://schemas.microsoft.com/office/drawing/2014/main" id="{E7579809-3BDD-4A55-90C6-E4B440723E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9428511"/>
              </p:ext>
            </p:extLst>
          </p:nvPr>
        </p:nvGraphicFramePr>
        <p:xfrm>
          <a:off x="1756064" y="893619"/>
          <a:ext cx="9282545" cy="5049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2832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3BFE3D-8B6F-4054-83BA-79E5EA7CA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63730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вплинуло на Ваш вибір</a:t>
            </a:r>
          </a:p>
        </p:txBody>
      </p:sp>
      <p:pic>
        <p:nvPicPr>
          <p:cNvPr id="5" name="Picture 2" descr="Home | CНУ ім. В. Даля">
            <a:extLst>
              <a:ext uri="{FF2B5EF4-FFF2-40B4-BE49-F238E27FC236}">
                <a16:creationId xmlns:a16="http://schemas.microsoft.com/office/drawing/2014/main" id="{DF10CA48-ECCE-412B-824D-B2053276B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Діаграма 8">
            <a:extLst>
              <a:ext uri="{FF2B5EF4-FFF2-40B4-BE49-F238E27FC236}">
                <a16:creationId xmlns:a16="http://schemas.microsoft.com/office/drawing/2014/main" id="{45C33D52-6291-4E2D-88D8-082F58044B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5859929"/>
              </p:ext>
            </p:extLst>
          </p:nvPr>
        </p:nvGraphicFramePr>
        <p:xfrm>
          <a:off x="2410691" y="1454727"/>
          <a:ext cx="7720445" cy="3345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830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C846F-020B-4F37-9B2A-CE5BD0B44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471055"/>
          </a:xfrm>
        </p:spPr>
        <p:txBody>
          <a:bodyPr>
            <a:norm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Чи було достатньо отриманої інформації про вступ</a:t>
            </a:r>
            <a:endParaRPr lang="uk-UA" dirty="0"/>
          </a:p>
        </p:txBody>
      </p:sp>
      <p:pic>
        <p:nvPicPr>
          <p:cNvPr id="5" name="Picture 2" descr="Home | CНУ ім. В. Даля">
            <a:extLst>
              <a:ext uri="{FF2B5EF4-FFF2-40B4-BE49-F238E27FC236}">
                <a16:creationId xmlns:a16="http://schemas.microsoft.com/office/drawing/2014/main" id="{8F325876-D4F5-41B5-B25E-1B7044160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Диаграмма 10">
            <a:extLst>
              <a:ext uri="{FF2B5EF4-FFF2-40B4-BE49-F238E27FC236}">
                <a16:creationId xmlns:a16="http://schemas.microsoft.com/office/drawing/2014/main" id="{704B3843-49B1-474D-9AA2-9E595D58A0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0557021"/>
              </p:ext>
            </p:extLst>
          </p:nvPr>
        </p:nvGraphicFramePr>
        <p:xfrm>
          <a:off x="1558637" y="1122218"/>
          <a:ext cx="9601200" cy="5070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7125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D2BB87-C0B7-4FC3-BEA6-7E63362B4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91" y="381000"/>
            <a:ext cx="10609118" cy="429491"/>
          </a:xfrm>
        </p:spPr>
        <p:txBody>
          <a:bodyPr>
            <a:normAutofit fontScale="90000"/>
          </a:bodyPr>
          <a:lstStyle/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 було Вам достатньо отриманої інформації про вступ:</a:t>
            </a:r>
          </a:p>
        </p:txBody>
      </p:sp>
      <p:pic>
        <p:nvPicPr>
          <p:cNvPr id="5" name="Picture 2" descr="Home | CНУ ім. В. Даля">
            <a:extLst>
              <a:ext uri="{FF2B5EF4-FFF2-40B4-BE49-F238E27FC236}">
                <a16:creationId xmlns:a16="http://schemas.microsoft.com/office/drawing/2014/main" id="{ECF34B03-8661-49BB-B652-320CB7A46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Діаграма 9">
            <a:extLst>
              <a:ext uri="{FF2B5EF4-FFF2-40B4-BE49-F238E27FC236}">
                <a16:creationId xmlns:a16="http://schemas.microsoft.com/office/drawing/2014/main" id="{3CF3044A-4047-4EEA-95C6-0D5B4BE79E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1625010"/>
              </p:ext>
            </p:extLst>
          </p:nvPr>
        </p:nvGraphicFramePr>
        <p:xfrm>
          <a:off x="987136" y="1392382"/>
          <a:ext cx="10287000" cy="3408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3235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Ділова презентація 16x9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red line presentation (widescreen).potx" id="{8018D45A-0B59-4186-B046-1FF8092889B6}" vid="{86C2525B-C90B-4FD6-8D61-5E85FA833A06}"/>
    </a:ext>
  </a:extLst>
</a:theme>
</file>

<file path=ppt/theme/theme2.xml><?xml version="1.0" encoding="utf-8"?>
<a:theme xmlns:a="http://schemas.openxmlformats.org/drawingml/2006/main" name="Тема Offic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Ділова презентація (широкоформатна)</Template>
  <TotalTime>175</TotalTime>
  <Words>131</Words>
  <Application>Microsoft Office PowerPoint</Application>
  <PresentationFormat>Широкий екран</PresentationFormat>
  <Paragraphs>17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Ділова презентація 16x9</vt:lpstr>
      <vt:lpstr> Аналіз анкети 2-й курс бакалаврів, вступ на базі мол.спец.</vt:lpstr>
      <vt:lpstr>Ваша стать</vt:lpstr>
      <vt:lpstr>Місто, в якому Ви закінчили попередній навчальний заклад::</vt:lpstr>
      <vt:lpstr>До скількох закладів вищої освіти подавали документи?</vt:lpstr>
      <vt:lpstr>Чи був принциповим вибір закладу вищої освіти:</vt:lpstr>
      <vt:lpstr>Звідки дізналися про університет</vt:lpstr>
      <vt:lpstr>Що вплинуло на Ваш вибір</vt:lpstr>
      <vt:lpstr>Чи було достатньо отриманої інформації про вступ</vt:lpstr>
      <vt:lpstr>Чи було Вам достатньо отриманої інформації про вступ:</vt:lpstr>
      <vt:lpstr>Ваші мотиви в отримані вищої освіти?</vt:lpstr>
      <vt:lpstr>Звідки Ви зараз отримуєте інформацію про навчання на факульетті, % </vt:lpstr>
      <vt:lpstr>Чи порекомендували б Ви СНУ ім. В. Даля своїм друзям, родичам? </vt:lpstr>
      <vt:lpstr>Чи потребували Ви при вступі місце у гуртожитку?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результати опитування науково-педагогічних працівників щодо внутрішнього забезпечення якості освіти  в сну ім. В. даля</dc:title>
  <dc:creator>Володіна Людмила Валеріївна</dc:creator>
  <cp:lastModifiedBy>Dmytro Marchenko</cp:lastModifiedBy>
  <cp:revision>11</cp:revision>
  <dcterms:created xsi:type="dcterms:W3CDTF">2025-04-17T15:50:39Z</dcterms:created>
  <dcterms:modified xsi:type="dcterms:W3CDTF">2026-08-26T07:54:22Z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