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7" r:id="rId2"/>
    <p:sldId id="267" r:id="rId3"/>
    <p:sldId id="268" r:id="rId4"/>
    <p:sldId id="270" r:id="rId5"/>
    <p:sldId id="269" r:id="rId6"/>
    <p:sldId id="278" r:id="rId7"/>
    <p:sldId id="279" r:id="rId8"/>
    <p:sldId id="280" r:id="rId9"/>
    <p:sldId id="281" r:id="rId10"/>
    <p:sldId id="283" r:id="rId11"/>
    <p:sldId id="284" r:id="rId12"/>
    <p:sldId id="285" r:id="rId13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14" autoAdjust="0"/>
  </p:normalViewPr>
  <p:slideViewPr>
    <p:cSldViewPr snapToGrid="0">
      <p:cViewPr varScale="1">
        <p:scale>
          <a:sx n="71" d="100"/>
          <a:sy n="71" d="100"/>
        </p:scale>
        <p:origin x="773" y="5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299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2;&#1083;&#1072;&#1076;&#1080;&#1084;&#1080;&#1088;\Desktop\&#1040;&#1085;&#1082;&#1077;&#1090;&#1072;%20&#1087;&#1077;&#1088;&#1096;&#1086;&#1082;&#1091;&#1088;&#1089;&#1085;&#1080;&#1082;&#1072;\&#1040;&#1085;&#1082;&#1077;&#1090;&#1072;%20&#1087;&#1077;&#1088;&#1096;&#1086;&#1082;&#1091;&#1088;&#1089;&#1085;&#1080;&#1082;&#1072;%202020%20(1-456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2;&#1083;&#1072;&#1076;&#1080;&#1084;&#1080;&#1088;\Desktop\&#1040;&#1085;&#1082;&#1077;&#1090;&#1072;%20&#1087;&#1077;&#1088;&#1096;&#1086;&#1082;&#1091;&#1088;&#1089;&#1085;&#1080;&#1082;&#1072;\&#1040;&#1085;&#1082;&#1077;&#1090;&#1072;%20&#1087;&#1077;&#1088;&#1096;&#1086;&#1082;&#1091;&#1088;&#1089;&#1085;&#1080;&#1082;&#1072;%202020%20(1-456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2;&#1083;&#1072;&#1076;&#1080;&#1084;&#1080;&#1088;\Desktop\&#1040;&#1085;&#1082;&#1077;&#1090;&#1072;%20&#1087;&#1077;&#1088;&#1096;&#1086;&#1082;&#1091;&#1088;&#1089;&#1085;&#1080;&#1082;&#1072;\&#1040;&#1085;&#1082;&#1077;&#1090;&#1072;%20&#1087;&#1077;&#1088;&#1096;&#1086;&#1082;&#1091;&#1088;&#1089;&#1085;&#1080;&#1082;&#1072;%202020%20(1-456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2;&#1083;&#1072;&#1076;&#1080;&#1084;&#1080;&#1088;\Desktop\&#1040;&#1085;&#1082;&#1077;&#1090;&#1072;%20&#1087;&#1077;&#1088;&#1096;&#1086;&#1082;&#1091;&#1088;&#1089;&#1085;&#1080;&#1082;&#1072;\&#1040;&#1085;&#1082;&#1077;&#1090;&#1072;%20&#1087;&#1077;&#1088;&#1096;&#1086;&#1082;&#1091;&#1088;&#1089;&#1085;&#1080;&#1082;&#1072;%202020%20(1-456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2;&#1083;&#1072;&#1076;&#1080;&#1084;&#1080;&#1088;\Desktop\&#1040;&#1085;&#1082;&#1077;&#1090;&#1072;%20&#1087;&#1077;&#1088;&#1096;&#1086;&#1082;&#1091;&#1088;&#1089;&#1085;&#1080;&#1082;&#1072;\&#1040;&#1085;&#1082;&#1077;&#1090;&#1072;%20&#1087;&#1077;&#1088;&#1096;&#1086;&#1082;&#1091;&#1088;&#1089;&#1085;&#1080;&#1082;&#1072;%202020%20(1-456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2;&#1083;&#1072;&#1076;&#1080;&#1084;&#1080;&#1088;\Desktop\&#1040;&#1085;&#1082;&#1077;&#1090;&#1072;%20&#1087;&#1077;&#1088;&#1096;&#1086;&#1082;&#1091;&#1088;&#1089;&#1085;&#1080;&#1082;&#1072;\&#1040;&#1085;&#1082;&#1077;&#1090;&#1072;%20&#1087;&#1077;&#1088;&#1096;&#1086;&#1082;&#1091;&#1088;&#1089;&#1085;&#1080;&#1082;&#1072;%202020%20(1-456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2;&#1083;&#1072;&#1076;&#1080;&#1084;&#1080;&#1088;\Desktop\&#1040;&#1085;&#1082;&#1077;&#1090;&#1072;%20&#1087;&#1077;&#1088;&#1096;&#1086;&#1082;&#1091;&#1088;&#1089;&#1085;&#1080;&#1082;&#1072;\&#1040;&#1085;&#1082;&#1077;&#1090;&#1072;%20&#1087;&#1077;&#1088;&#1096;&#1086;&#1082;&#1091;&#1088;&#1089;&#1085;&#1080;&#1082;&#1072;%202020%20(1-456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2;&#1083;&#1072;&#1076;&#1080;&#1084;&#1080;&#1088;\Desktop\&#1040;&#1085;&#1082;&#1077;&#1090;&#1072;%20&#1087;&#1077;&#1088;&#1096;&#1086;&#1082;&#1091;&#1088;&#1089;&#1085;&#1080;&#1082;&#1072;\&#1040;&#1085;&#1082;&#1077;&#1090;&#1072;%20&#1087;&#1077;&#1088;&#1096;&#1086;&#1082;&#1091;&#1088;&#1089;&#1085;&#1080;&#1082;&#1072;%202020%20(1-456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07663079939143"/>
          <c:y val="0.15869415807560142"/>
          <c:w val="0.43443166309222064"/>
          <c:h val="0.76570446735395181"/>
        </c:manualLayout>
      </c:layout>
      <c:pieChart>
        <c:varyColors val="1"/>
        <c:ser>
          <c:idx val="0"/>
          <c:order val="0"/>
          <c:dPt>
            <c:idx val="0"/>
            <c:bubble3D val="0"/>
            <c:explosion val="29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6BE-40F2-A427-12A929CAAB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6BE-40F2-A427-12A929CAAB3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Лист1!$B$1:$C$1</c:f>
              <c:strCache>
                <c:ptCount val="2"/>
                <c:pt idx="0">
                  <c:v>жіноча</c:v>
                </c:pt>
                <c:pt idx="1">
                  <c:v>чоловіча</c:v>
                </c:pt>
              </c:strCache>
            </c:strRef>
          </c:cat>
          <c:val>
            <c:numRef>
              <c:f>Лист1!$B$2:$C$2</c:f>
              <c:numCache>
                <c:formatCode>General</c:formatCode>
                <c:ptCount val="2"/>
                <c:pt idx="0">
                  <c:v>219</c:v>
                </c:pt>
                <c:pt idx="1">
                  <c:v>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BE-40F2-A427-12A929CAAB31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26BE-40F2-A427-12A929CAAB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26BE-40F2-A427-12A929CAAB3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Лист1!$B$1:$C$1</c:f>
              <c:strCache>
                <c:ptCount val="2"/>
                <c:pt idx="0">
                  <c:v>жіноча</c:v>
                </c:pt>
                <c:pt idx="1">
                  <c:v>чоловіча</c:v>
                </c:pt>
              </c:strCache>
            </c:strRef>
          </c:cat>
          <c:val>
            <c:numRef>
              <c:f>Лист1!$B$3:$C$3</c:f>
              <c:numCache>
                <c:formatCode>General</c:formatCode>
                <c:ptCount val="2"/>
                <c:pt idx="0">
                  <c:v>48</c:v>
                </c:pt>
                <c:pt idx="1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6BE-40F2-A427-12A929CAAB3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1173545848181345"/>
          <c:y val="0.89127582562882579"/>
          <c:w val="0.35000536040629388"/>
          <c:h val="8.0002665052110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ru-RU" sz="1400" b="1"/>
              <a:t>Звідки дізналися</a:t>
            </a:r>
            <a:r>
              <a:rPr lang="ru-RU" sz="1400" b="1" baseline="0"/>
              <a:t> про університет</a:t>
            </a:r>
            <a:endParaRPr lang="ru-RU" sz="1400" b="1"/>
          </a:p>
        </c:rich>
      </c:tx>
      <c:layout>
        <c:manualLayout>
          <c:xMode val="edge"/>
          <c:yMode val="edge"/>
          <c:x val="0.26956921340463841"/>
          <c:y val="2.46532056661001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2209492563429571"/>
          <c:y val="4.3266556945422696E-2"/>
          <c:w val="0.84734951881014875"/>
          <c:h val="0.4921826040170657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Лист1!$B$23:$K$23</c:f>
              <c:strCache>
                <c:ptCount val="10"/>
                <c:pt idx="0">
                  <c:v>Порадили друзі</c:v>
                </c:pt>
                <c:pt idx="1">
                  <c:v>Сайт університету</c:v>
                </c:pt>
                <c:pt idx="2">
                  <c:v>Інше</c:v>
                </c:pt>
                <c:pt idx="3">
                  <c:v>Від знайомих викладачів, працівників університету</c:v>
                </c:pt>
                <c:pt idx="4">
                  <c:v>Об'ява у навчальному закладі</c:v>
                </c:pt>
                <c:pt idx="5">
                  <c:v>Агітаційна робота університету</c:v>
                </c:pt>
                <c:pt idx="6">
                  <c:v>Зовнішня реклама (постери, вівіски)</c:v>
                </c:pt>
                <c:pt idx="7">
                  <c:v>Соціальні мережі</c:v>
                </c:pt>
                <c:pt idx="8">
                  <c:v>Агітаційні інтернет портали (освита.ua, вступ інфо та ін)</c:v>
                </c:pt>
                <c:pt idx="9">
                  <c:v>ЗМІ</c:v>
                </c:pt>
              </c:strCache>
            </c:strRef>
          </c:cat>
          <c:val>
            <c:numRef>
              <c:f>Лист1!$B$25:$K$25</c:f>
              <c:numCache>
                <c:formatCode>0</c:formatCode>
                <c:ptCount val="10"/>
                <c:pt idx="0">
                  <c:v>23</c:v>
                </c:pt>
                <c:pt idx="1">
                  <c:v>17</c:v>
                </c:pt>
                <c:pt idx="2">
                  <c:v>17</c:v>
                </c:pt>
                <c:pt idx="3">
                  <c:v>12</c:v>
                </c:pt>
                <c:pt idx="4">
                  <c:v>9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32-4343-A793-DB537269C6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433808448"/>
        <c:axId val="547169440"/>
      </c:barChart>
      <c:catAx>
        <c:axId val="4338084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47169440"/>
        <c:crosses val="autoZero"/>
        <c:auto val="1"/>
        <c:lblAlgn val="ctr"/>
        <c:lblOffset val="100"/>
        <c:noMultiLvlLbl val="0"/>
      </c:catAx>
      <c:valAx>
        <c:axId val="54716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uk-UA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33808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Лист1!$A$27</c:f>
              <c:strCache>
                <c:ptCount val="1"/>
                <c:pt idx="0">
                  <c:v>Що вплинуло на Ваш вибір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C83-4B1E-99F6-91929866452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C83-4B1E-99F6-91929866452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C83-4B1E-99F6-91929866452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C83-4B1E-99F6-91929866452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C83-4B1E-99F6-919298664527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Лист1!$B$26:$F$26</c:f>
              <c:strCache>
                <c:ptCount val="5"/>
                <c:pt idx="0">
                  <c:v>Територіальне тозташування університету</c:v>
                </c:pt>
                <c:pt idx="1">
                  <c:v>Порада батьків, родичів</c:v>
                </c:pt>
                <c:pt idx="2">
                  <c:v>Порада друзів, які навчаються в університеті</c:v>
                </c:pt>
                <c:pt idx="3">
                  <c:v>Вартість навчання</c:v>
                </c:pt>
                <c:pt idx="4">
                  <c:v>Реклама університету (дні відкритих дверей, соціальні мережі)</c:v>
                </c:pt>
              </c:strCache>
            </c:strRef>
          </c:cat>
          <c:val>
            <c:numRef>
              <c:f>Лист1!$B$28:$F$28</c:f>
              <c:numCache>
                <c:formatCode>0</c:formatCode>
                <c:ptCount val="5"/>
                <c:pt idx="0">
                  <c:v>48</c:v>
                </c:pt>
                <c:pt idx="1">
                  <c:v>23</c:v>
                </c:pt>
                <c:pt idx="2">
                  <c:v>14</c:v>
                </c:pt>
                <c:pt idx="3">
                  <c:v>7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C83-4B1E-99F6-91929866452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997661391143413"/>
          <c:y val="0.16029655490199474"/>
          <c:w val="0.3480374318635816"/>
          <c:h val="0.7730974482743021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628536016331291"/>
          <c:y val="9.5670198810277884E-2"/>
          <c:w val="0.82446062992125979"/>
          <c:h val="0.40467312497647878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Лист1!$B$29:$H$29</c:f>
              <c:strCache>
                <c:ptCount val="7"/>
                <c:pt idx="0">
                  <c:v>Так, цілком</c:v>
                </c:pt>
                <c:pt idx="1">
                  <c:v>Недостатньо інформації щодо переліку необхідних документів для вступу</c:v>
                </c:pt>
                <c:pt idx="2">
                  <c:v>Інше</c:v>
                </c:pt>
                <c:pt idx="3">
                  <c:v>Недостатньо інформації щодо порядку нарахування додаткових балів</c:v>
                </c:pt>
                <c:pt idx="4">
                  <c:v>Недостатньо інформації щодо переліку документів  для поселення в гуртожитку</c:v>
                </c:pt>
                <c:pt idx="5">
                  <c:v>Недостатньо інформації щодо пільгового вступу</c:v>
                </c:pt>
                <c:pt idx="6">
                  <c:v>Недостатьно інформації щодо обсягу держзамовлення</c:v>
                </c:pt>
              </c:strCache>
            </c:strRef>
          </c:cat>
          <c:val>
            <c:numRef>
              <c:f>Лист1!$B$31:$H$31</c:f>
              <c:numCache>
                <c:formatCode>0</c:formatCode>
                <c:ptCount val="7"/>
                <c:pt idx="0">
                  <c:v>79.041916167664667</c:v>
                </c:pt>
                <c:pt idx="1">
                  <c:v>5.5888223552894214</c:v>
                </c:pt>
                <c:pt idx="2">
                  <c:v>3.5928143712574849</c:v>
                </c:pt>
                <c:pt idx="3">
                  <c:v>3.3932135728542914</c:v>
                </c:pt>
                <c:pt idx="4">
                  <c:v>2.9940119760479043</c:v>
                </c:pt>
                <c:pt idx="5">
                  <c:v>3.1936127744510978</c:v>
                </c:pt>
                <c:pt idx="6">
                  <c:v>2.1956087824351296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C3-474B-B62C-7A3D1341544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04670576"/>
        <c:axId val="604670992"/>
      </c:barChart>
      <c:valAx>
        <c:axId val="604670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uk-UA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04670576"/>
        <c:crosses val="autoZero"/>
        <c:crossBetween val="between"/>
      </c:valAx>
      <c:catAx>
        <c:axId val="604670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046709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Лист1!$A$33</c:f>
              <c:strCache>
                <c:ptCount val="1"/>
                <c:pt idx="0">
                  <c:v>Причина вступу до СНУ ім.В.Даля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E68-4CC9-8808-20A417AB225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E68-4CC9-8808-20A417AB225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E68-4CC9-8808-20A417AB225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Лист1!$B$32:$D$32</c:f>
              <c:strCache>
                <c:ptCount val="3"/>
                <c:pt idx="0">
                  <c:v>Наявність у СНУ тієї спеціальності, за якою хотів навчатися</c:v>
                </c:pt>
                <c:pt idx="1">
                  <c:v>Можливість отримати якісну освіту</c:v>
                </c:pt>
                <c:pt idx="2">
                  <c:v>Престиж та статус</c:v>
                </c:pt>
              </c:strCache>
            </c:strRef>
          </c:cat>
          <c:val>
            <c:numRef>
              <c:f>Лист1!$B$34:$D$34</c:f>
              <c:numCache>
                <c:formatCode>0</c:formatCode>
                <c:ptCount val="3"/>
                <c:pt idx="0">
                  <c:v>50</c:v>
                </c:pt>
                <c:pt idx="1">
                  <c:v>40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E68-4CC9-8808-20A417AB225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198184601924763"/>
          <c:y val="0.22476596675415578"/>
          <c:w val="0.40135148731408576"/>
          <c:h val="0.6151669582968795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96981627296588"/>
          <c:y val="0.13930555555555557"/>
          <c:w val="0.4558079615048119"/>
          <c:h val="0.7849865842844662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Лист1!$A$36</c:f>
              <c:strCache>
                <c:ptCount val="1"/>
                <c:pt idx="0">
                  <c:v>Ваші мотиви в отриманні вищої освіти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Лист1!$B$35:$J$35</c:f>
              <c:strCache>
                <c:ptCount val="9"/>
                <c:pt idx="0">
                  <c:v>Бажання загалом бути освіченою особистістю</c:v>
                </c:pt>
                <c:pt idx="1">
                  <c:v>Бажання отрмати цікаву роботу</c:v>
                </c:pt>
                <c:pt idx="2">
                  <c:v>Бажання мати надійний прибуток</c:v>
                </c:pt>
                <c:pt idx="3">
                  <c:v>Бажання розвивати власні ідеї та думки</c:v>
                </c:pt>
                <c:pt idx="4">
                  <c:v>Бажання виїхати з власног міста/села</c:v>
                </c:pt>
                <c:pt idx="5">
                  <c:v>Бажання отрмати гарну академічну освіту</c:v>
                </c:pt>
                <c:pt idx="6">
                  <c:v>інші мотиви</c:v>
                </c:pt>
                <c:pt idx="7">
                  <c:v>Бажання не відставати від друзів</c:v>
                </c:pt>
                <c:pt idx="8">
                  <c:v>Відкладення початку самостіійної роботи</c:v>
                </c:pt>
              </c:strCache>
            </c:strRef>
          </c:cat>
          <c:val>
            <c:numRef>
              <c:f>Лист1!$B$37:$J$37</c:f>
              <c:numCache>
                <c:formatCode>0</c:formatCode>
                <c:ptCount val="9"/>
                <c:pt idx="0">
                  <c:v>24</c:v>
                </c:pt>
                <c:pt idx="1">
                  <c:v>19</c:v>
                </c:pt>
                <c:pt idx="2">
                  <c:v>17</c:v>
                </c:pt>
                <c:pt idx="3">
                  <c:v>14</c:v>
                </c:pt>
                <c:pt idx="4">
                  <c:v>9</c:v>
                </c:pt>
                <c:pt idx="5">
                  <c:v>8</c:v>
                </c:pt>
                <c:pt idx="6">
                  <c:v>6</c:v>
                </c:pt>
                <c:pt idx="7">
                  <c:v>2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AE-4306-953B-28A7BD7C44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62187552"/>
        <c:axId val="462187968"/>
      </c:barChart>
      <c:catAx>
        <c:axId val="4621875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62187968"/>
        <c:crosses val="autoZero"/>
        <c:auto val="1"/>
        <c:lblAlgn val="ctr"/>
        <c:lblOffset val="100"/>
        <c:noMultiLvlLbl val="0"/>
      </c:catAx>
      <c:valAx>
        <c:axId val="4621879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62187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474458367066956E-2"/>
          <c:y val="0.13479957985955424"/>
          <c:w val="0.5140299887644405"/>
          <c:h val="0.79640197995459583"/>
        </c:manualLayout>
      </c:layout>
      <c:pieChart>
        <c:varyColors val="1"/>
        <c:ser>
          <c:idx val="0"/>
          <c:order val="0"/>
          <c:tx>
            <c:strRef>
              <c:f>Лист1!$A$39</c:f>
              <c:strCache>
                <c:ptCount val="1"/>
                <c:pt idx="0">
                  <c:v>Звідки ви зараз отримуєте інформацію про навчання на факультеті/в інституті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2EF-4533-BFC8-2B06D1A2C81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2EF-4533-BFC8-2B06D1A2C81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2EF-4533-BFC8-2B06D1A2C81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Лист1!$B$38:$D$38</c:f>
              <c:strCache>
                <c:ptCount val="3"/>
                <c:pt idx="0">
                  <c:v>Від старости чи одногрупників</c:v>
                </c:pt>
                <c:pt idx="1">
                  <c:v>Від викладачів та методистів</c:v>
                </c:pt>
                <c:pt idx="2">
                  <c:v>З соціальних мереж</c:v>
                </c:pt>
              </c:strCache>
            </c:strRef>
          </c:cat>
          <c:val>
            <c:numRef>
              <c:f>Лист1!$B$40:$D$40</c:f>
              <c:numCache>
                <c:formatCode>0</c:formatCode>
                <c:ptCount val="3"/>
                <c:pt idx="0">
                  <c:v>42</c:v>
                </c:pt>
                <c:pt idx="1">
                  <c:v>32</c:v>
                </c:pt>
                <c:pt idx="2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EF-4533-BFC8-2B06D1A2C81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280118110236219"/>
          <c:y val="0.3603572470107903"/>
          <c:w val="0.3205321522309712"/>
          <c:h val="0.5520866141732283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Лист1!$A$42</c:f>
              <c:strCache>
                <c:ptCount val="1"/>
                <c:pt idx="0">
                  <c:v>Чи порекомендували б Ви СНУ ім. В. Даля своїм друзям, родичам?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6DB-4BCA-A216-C26F2150970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6DB-4BCA-A216-C26F2150970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Лист1!$B$41:$C$41</c:f>
              <c:strCache>
                <c:ptCount val="2"/>
                <c:pt idx="0">
                  <c:v>Так</c:v>
                </c:pt>
                <c:pt idx="1">
                  <c:v>Ні</c:v>
                </c:pt>
              </c:strCache>
            </c:strRef>
          </c:cat>
          <c:val>
            <c:numRef>
              <c:f>Лист1!$B$43:$C$43</c:f>
              <c:numCache>
                <c:formatCode>0</c:formatCode>
                <c:ptCount val="2"/>
                <c:pt idx="0" formatCode="General">
                  <c:v>97</c:v>
                </c:pt>
                <c:pt idx="1">
                  <c:v>3.0701754385964914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DB-4BCA-A216-C26F2150970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234295713035863"/>
          <c:y val="0.42407334499854182"/>
          <c:w val="0.17710148731408573"/>
          <c:h val="0.3043992417614464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0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/>
              <a:t>01.05.2017</a:t>
            </a: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840BD58-3BFF-4EAF-BB8B-AC67FE801E4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94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/>
              <a:t>01.05.2017</a:t>
            </a:r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"/>
              <a:t>Зразки заголовків</a:t>
            </a:r>
          </a:p>
          <a:p>
            <a:pPr lvl="1" rtl="0"/>
            <a:r>
              <a:rPr lang="uk"/>
              <a:t>Другий рівень</a:t>
            </a:r>
          </a:p>
          <a:p>
            <a:pPr lvl="2" rtl="0"/>
            <a:r>
              <a:rPr lang="uk"/>
              <a:t>Третій рівень</a:t>
            </a:r>
          </a:p>
          <a:p>
            <a:pPr lvl="3" rtl="0"/>
            <a:r>
              <a:rPr lang="uk"/>
              <a:t>Четвертий рівень</a:t>
            </a:r>
          </a:p>
          <a:p>
            <a:pPr lvl="4" rtl="0"/>
            <a:r>
              <a:rPr lang="uk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322CDD-9D6C-4F63-9EC2-64822662410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2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2606040"/>
            <a:ext cx="10058400" cy="2743200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6800">
                <a:solidFill>
                  <a:schemeClr val="tx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066800" y="5360437"/>
            <a:ext cx="10058400" cy="36576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 cap="all" baseline="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/>
              <a:t>Клацніть, щоб редагувати стиль зразка підзаголовка</a:t>
            </a:r>
            <a:endParaRPr lang="uk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0" y="5888736"/>
            <a:ext cx="12192000" cy="109728"/>
          </a:xfrm>
          <a:prstGeom prst="rect">
            <a:avLst/>
          </a:prstGeom>
          <a:ln>
            <a:noFill/>
          </a:ln>
          <a:effectLst>
            <a:outerShdw blurRad="25400" dist="254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9525000" y="382230"/>
            <a:ext cx="1371600" cy="5561369"/>
          </a:xfrm>
        </p:spPr>
        <p:txBody>
          <a:bodyPr vert="eaVert"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1295400" y="382230"/>
            <a:ext cx="7863840" cy="5561370"/>
          </a:xfrm>
        </p:spPr>
        <p:txBody>
          <a:bodyPr vert="eaVert"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565829"/>
            <a:ext cx="5943600" cy="4114800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5400"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66801" y="5682343"/>
            <a:ext cx="5943600" cy="410547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200" b="1" cap="all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Прямокутник 8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1948" y="283"/>
            <a:ext cx="4427508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295400" y="1825625"/>
            <a:ext cx="4724400" cy="411797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4724400" cy="411797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727448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295400" y="2470151"/>
            <a:ext cx="4727448" cy="347345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67628" y="1828800"/>
            <a:ext cx="4727448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69152" y="2470151"/>
            <a:ext cx="4727448" cy="347345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6439" y="283"/>
            <a:ext cx="4435717" cy="68562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1" y="2514600"/>
            <a:ext cx="3474720" cy="1600200"/>
          </a:xfrm>
        </p:spPr>
        <p:txBody>
          <a:bodyPr rtlCol="0" anchor="b"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90302" y="685800"/>
            <a:ext cx="612648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 rtlCol="0"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Прямокутник 9"/>
          <p:cNvSpPr/>
          <p:nvPr userDrawn="1"/>
        </p:nvSpPr>
        <p:spPr>
          <a:xfrm>
            <a:off x="7711702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6439" y="283"/>
            <a:ext cx="4435717" cy="68562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0" y="2514600"/>
            <a:ext cx="3474720" cy="1600200"/>
          </a:xfrm>
        </p:spPr>
        <p:txBody>
          <a:bodyPr rtlCol="0" anchor="b"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зображення 2" descr="Пустий покажчик місця заповнення для зображення Клацніть цей покажчик і виберіть зображення, яке потрібно додати"/>
          <p:cNvSpPr>
            <a:spLocks noGrp="1"/>
          </p:cNvSpPr>
          <p:nvPr>
            <p:ph type="pic" idx="1"/>
          </p:nvPr>
        </p:nvSpPr>
        <p:spPr>
          <a:xfrm>
            <a:off x="0" y="1325880"/>
            <a:ext cx="6858000" cy="4206240"/>
          </a:xfrm>
          <a:solidFill>
            <a:schemeClr val="bg2"/>
          </a:solidFill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 rtlCol="0"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  <p:sp>
        <p:nvSpPr>
          <p:cNvPr id="11" name="Прямокутник 10"/>
          <p:cNvSpPr/>
          <p:nvPr userDrawn="1"/>
        </p:nvSpPr>
        <p:spPr>
          <a:xfrm>
            <a:off x="7711702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1000">
              <a:srgbClr val="FFFF00"/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"/>
              <a:t>Зразки заголовків</a:t>
            </a:r>
          </a:p>
          <a:p>
            <a:pPr lvl="1" rtl="0"/>
            <a:r>
              <a:rPr lang="uk"/>
              <a:t>Другий рівень</a:t>
            </a:r>
          </a:p>
          <a:p>
            <a:pPr lvl="2" rtl="0"/>
            <a:r>
              <a:rPr lang="uk"/>
              <a:t>Третій рівень</a:t>
            </a:r>
          </a:p>
          <a:p>
            <a:pPr lvl="3" rtl="0"/>
            <a:r>
              <a:rPr lang="uk"/>
              <a:t>Четвертий рівень</a:t>
            </a:r>
          </a:p>
          <a:p>
            <a:pPr lvl="4" rtl="0"/>
            <a:r>
              <a:rPr lang="uk"/>
              <a:t>П’ятий рівень</a:t>
            </a: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295400" y="6419462"/>
            <a:ext cx="5181600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uk"/>
              <a:t>Додайте нижній колонтитул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556170" y="6419462"/>
            <a:ext cx="1351383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0198358" y="6419462"/>
            <a:ext cx="698241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31375A4-56A4-47D6-9801-1991572033F7}" type="slidenum">
              <a:rPr lang="en-US" smtClean="0"/>
              <a:pPr/>
              <a:t>‹№›</a:t>
            </a:fld>
            <a:endParaRPr lang="en-US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0" y="6257036"/>
            <a:ext cx="12192000" cy="54864"/>
          </a:xfrm>
          <a:prstGeom prst="rect">
            <a:avLst/>
          </a:prstGeom>
          <a:ln>
            <a:noFill/>
          </a:ln>
          <a:effectLst>
            <a:innerShdw blurRad="25400" dist="127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baseline="0">
          <a:solidFill>
            <a:schemeClr val="accent1"/>
          </a:solidFill>
          <a:effectLst>
            <a:outerShdw blurRad="38100" dist="25400" dir="18900000" algn="bl" rotWithShape="0">
              <a:schemeClr val="bg1">
                <a:alpha val="8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77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10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691" y="2617237"/>
            <a:ext cx="11907982" cy="2743200"/>
          </a:xfrm>
        </p:spPr>
        <p:txBody>
          <a:bodyPr rtlCol="0">
            <a:normAutofit/>
          </a:bodyPr>
          <a:lstStyle/>
          <a:p>
            <a:pPr algn="ctr" rtl="0"/>
            <a:r>
              <a:rPr lang="uk-UA" sz="2800" dirty="0"/>
              <a:t> результати опитування першокурсника</a:t>
            </a:r>
          </a:p>
        </p:txBody>
      </p:sp>
      <p:pic>
        <p:nvPicPr>
          <p:cNvPr id="4" name="Picture 2" descr="Home | CНУ ім. В. Даля">
            <a:extLst>
              <a:ext uri="{FF2B5EF4-FFF2-40B4-BE49-F238E27FC236}">
                <a16:creationId xmlns:a16="http://schemas.microsoft.com/office/drawing/2014/main" id="{91B5FCAA-3D96-4BF5-AFB1-4D7E26F1C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798823" cy="180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ідзаголовок 2">
            <a:extLst>
              <a:ext uri="{FF2B5EF4-FFF2-40B4-BE49-F238E27FC236}">
                <a16:creationId xmlns:a16="http://schemas.microsoft.com/office/drawing/2014/main" id="{C2068D67-E81D-4340-B6E5-F1069807A947}"/>
              </a:ext>
            </a:extLst>
          </p:cNvPr>
          <p:cNvSpPr txBox="1">
            <a:spLocks/>
          </p:cNvSpPr>
          <p:nvPr/>
        </p:nvSpPr>
        <p:spPr>
          <a:xfrm>
            <a:off x="1604682" y="216153"/>
            <a:ext cx="10058400" cy="365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sz="2000" b="1" kern="1200" cap="all" baseline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" dirty="0"/>
              <a:t>Східноукраїнський національний університе імені володимира даля</a:t>
            </a:r>
          </a:p>
        </p:txBody>
      </p:sp>
      <p:sp>
        <p:nvSpPr>
          <p:cNvPr id="6" name="Підзаголовок 5">
            <a:extLst>
              <a:ext uri="{FF2B5EF4-FFF2-40B4-BE49-F238E27FC236}">
                <a16:creationId xmlns:a16="http://schemas.microsoft.com/office/drawing/2014/main" id="{F71B4FB3-0EE9-46A9-9507-B08C6C7E9C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uk-UA"/>
              <a:t>Київ 2025</a:t>
            </a:r>
            <a:endParaRPr lang="uk-UA" dirty="0"/>
          </a:p>
        </p:txBody>
      </p:sp>
      <p:pic>
        <p:nvPicPr>
          <p:cNvPr id="1030" name="Picture 6" descr="Cтуденту-першокурснику –">
            <a:extLst>
              <a:ext uri="{FF2B5EF4-FFF2-40B4-BE49-F238E27FC236}">
                <a16:creationId xmlns:a16="http://schemas.microsoft.com/office/drawing/2014/main" id="{B8EF6B71-EB79-4F0B-AB4F-7161778EA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855" y="1651289"/>
            <a:ext cx="4876800" cy="2724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22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C32382-06B5-44B3-82A4-02A059CFA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574964"/>
          </a:xfrm>
        </p:spPr>
        <p:txBody>
          <a:bodyPr>
            <a:normAutofit/>
          </a:bodyPr>
          <a:lstStyle/>
          <a:p>
            <a:pPr algn="ctr"/>
            <a:r>
              <a:rPr lang="ru-RU" sz="2000" dirty="0" err="1"/>
              <a:t>Ваші</a:t>
            </a:r>
            <a:r>
              <a:rPr lang="ru-RU" sz="2000" dirty="0"/>
              <a:t> </a:t>
            </a:r>
            <a:r>
              <a:rPr lang="ru-RU" sz="2000" dirty="0" err="1"/>
              <a:t>мотиви</a:t>
            </a:r>
            <a:r>
              <a:rPr lang="ru-RU" sz="2000" dirty="0"/>
              <a:t> в </a:t>
            </a:r>
            <a:r>
              <a:rPr lang="ru-RU" sz="2000" dirty="0" err="1"/>
              <a:t>отримані</a:t>
            </a:r>
            <a:r>
              <a:rPr lang="ru-RU" sz="2000" dirty="0"/>
              <a:t> </a:t>
            </a:r>
            <a:r>
              <a:rPr lang="ru-RU" sz="2000" dirty="0" err="1"/>
              <a:t>вищої</a:t>
            </a:r>
            <a:r>
              <a:rPr lang="ru-RU" sz="2000" dirty="0"/>
              <a:t> </a:t>
            </a:r>
            <a:r>
              <a:rPr lang="ru-RU" sz="2000" dirty="0" err="1"/>
              <a:t>освіти</a:t>
            </a:r>
            <a:r>
              <a:rPr lang="ru-RU" sz="2000" dirty="0"/>
              <a:t>?</a:t>
            </a:r>
            <a:endParaRPr lang="uk-UA" sz="2000" dirty="0"/>
          </a:p>
        </p:txBody>
      </p:sp>
      <p:pic>
        <p:nvPicPr>
          <p:cNvPr id="5" name="Picture 2" descr="Home | CНУ ім. В. Даля">
            <a:extLst>
              <a:ext uri="{FF2B5EF4-FFF2-40B4-BE49-F238E27FC236}">
                <a16:creationId xmlns:a16="http://schemas.microsoft.com/office/drawing/2014/main" id="{7A1E9A45-04E3-4AA0-93AA-8047748AE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Диаграмма 12">
            <a:extLst>
              <a:ext uri="{FF2B5EF4-FFF2-40B4-BE49-F238E27FC236}">
                <a16:creationId xmlns:a16="http://schemas.microsoft.com/office/drawing/2014/main" id="{18FB56AF-5CB4-4881-BAFB-318BF8BDC2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3544021"/>
              </p:ext>
            </p:extLst>
          </p:nvPr>
        </p:nvGraphicFramePr>
        <p:xfrm>
          <a:off x="1631373" y="955964"/>
          <a:ext cx="9265227" cy="468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1650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C75A9A-076F-41D3-9BAD-616115AC2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991" y="381000"/>
            <a:ext cx="11533909" cy="502227"/>
          </a:xfrm>
        </p:spPr>
        <p:txBody>
          <a:bodyPr>
            <a:normAutofit/>
          </a:bodyPr>
          <a:lstStyle/>
          <a:p>
            <a:r>
              <a:rPr lang="ru-RU" sz="2000" dirty="0" err="1"/>
              <a:t>Звідки</a:t>
            </a:r>
            <a:r>
              <a:rPr lang="ru-RU" sz="2000" dirty="0"/>
              <a:t> Ви зараз </a:t>
            </a:r>
            <a:r>
              <a:rPr lang="ru-RU" sz="2000" dirty="0" err="1"/>
              <a:t>отримуєте</a:t>
            </a:r>
            <a:r>
              <a:rPr lang="ru-RU" sz="2000" dirty="0"/>
              <a:t> </a:t>
            </a:r>
            <a:r>
              <a:rPr lang="ru-RU" sz="2000" dirty="0" err="1"/>
              <a:t>інформацію</a:t>
            </a:r>
            <a:r>
              <a:rPr lang="ru-RU" sz="2000" dirty="0"/>
              <a:t> про </a:t>
            </a:r>
            <a:r>
              <a:rPr lang="ru-RU" sz="2000" dirty="0" err="1"/>
              <a:t>навчання</a:t>
            </a:r>
            <a:r>
              <a:rPr lang="ru-RU" sz="2000" dirty="0"/>
              <a:t> на </a:t>
            </a:r>
            <a:r>
              <a:rPr lang="ru-RU" sz="2000" dirty="0" err="1"/>
              <a:t>факультеті</a:t>
            </a:r>
            <a:r>
              <a:rPr lang="ru-RU" sz="2000" dirty="0"/>
              <a:t>/в </a:t>
            </a:r>
            <a:r>
              <a:rPr lang="ru-RU" sz="2000" dirty="0" err="1"/>
              <a:t>інституті</a:t>
            </a:r>
            <a:endParaRPr lang="uk-UA" sz="2000" dirty="0"/>
          </a:p>
        </p:txBody>
      </p:sp>
      <p:graphicFrame>
        <p:nvGraphicFramePr>
          <p:cNvPr id="5" name="Диаграмма 13">
            <a:extLst>
              <a:ext uri="{FF2B5EF4-FFF2-40B4-BE49-F238E27FC236}">
                <a16:creationId xmlns:a16="http://schemas.microsoft.com/office/drawing/2014/main" id="{A958C4C1-2E4E-4EF8-8FB6-610C17F48D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1509312"/>
              </p:ext>
            </p:extLst>
          </p:nvPr>
        </p:nvGraphicFramePr>
        <p:xfrm>
          <a:off x="2462645" y="1226127"/>
          <a:ext cx="6431973" cy="4520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577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6FDAEA-1C51-41FC-B677-21DCD281F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 порекомендували б Ви СНУ ім. В. Даля своїм друзям, родичам?</a:t>
            </a:r>
            <a:b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graphicFrame>
        <p:nvGraphicFramePr>
          <p:cNvPr id="5" name="Диаграмма 14">
            <a:extLst>
              <a:ext uri="{FF2B5EF4-FFF2-40B4-BE49-F238E27FC236}">
                <a16:creationId xmlns:a16="http://schemas.microsoft.com/office/drawing/2014/main" id="{C7E081B4-71BD-4A68-BDAD-556B8EE20E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9637294"/>
              </p:ext>
            </p:extLst>
          </p:nvPr>
        </p:nvGraphicFramePr>
        <p:xfrm>
          <a:off x="2909454" y="1278946"/>
          <a:ext cx="6255328" cy="4020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3441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uk-UA" dirty="0"/>
              <a:t>Ваша стать</a:t>
            </a:r>
          </a:p>
        </p:txBody>
      </p:sp>
      <p:pic>
        <p:nvPicPr>
          <p:cNvPr id="11" name="Picture 2" descr="Home | CНУ ім. В. Даля">
            <a:extLst>
              <a:ext uri="{FF2B5EF4-FFF2-40B4-BE49-F238E27FC236}">
                <a16:creationId xmlns:a16="http://schemas.microsoft.com/office/drawing/2014/main" id="{E2D4A28C-B6F9-48F0-A3F4-C614E33D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Диаграмма 1">
            <a:extLst>
              <a:ext uri="{FF2B5EF4-FFF2-40B4-BE49-F238E27FC236}">
                <a16:creationId xmlns:a16="http://schemas.microsoft.com/office/drawing/2014/main" id="{80FE8306-456F-4518-86B6-56D95E9C8C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1026388"/>
              </p:ext>
            </p:extLst>
          </p:nvPr>
        </p:nvGraphicFramePr>
        <p:xfrm>
          <a:off x="2874820" y="664288"/>
          <a:ext cx="8021780" cy="4637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246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9" y="381000"/>
            <a:ext cx="10560627" cy="471055"/>
          </a:xfrm>
        </p:spPr>
        <p:txBody>
          <a:bodyPr rtlCol="0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Р-н, в якому закінчили попередній навчальний заклад:</a:t>
            </a:r>
          </a:p>
        </p:txBody>
      </p:sp>
      <p:pic>
        <p:nvPicPr>
          <p:cNvPr id="10" name="Picture 2" descr="Home | CНУ ім. В. Даля">
            <a:extLst>
              <a:ext uri="{FF2B5EF4-FFF2-40B4-BE49-F238E27FC236}">
                <a16:creationId xmlns:a16="http://schemas.microsoft.com/office/drawing/2014/main" id="{3B2373E7-520F-4BA9-A1F3-6123CA8B7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8EF2A15-2686-438A-A5E2-638D31A94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26" y="1514681"/>
            <a:ext cx="5275625" cy="2475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F3578E6-C770-46E3-9D17-C447134C1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5163" y="2752396"/>
            <a:ext cx="5594289" cy="329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92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ome | CНУ ім. В. Даля">
            <a:extLst>
              <a:ext uri="{FF2B5EF4-FFF2-40B4-BE49-F238E27FC236}">
                <a16:creationId xmlns:a16="http://schemas.microsoft.com/office/drawing/2014/main" id="{0D026125-843D-42FB-8D36-02E324CBE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4">
            <a:extLst>
              <a:ext uri="{FF2B5EF4-FFF2-40B4-BE49-F238E27FC236}">
                <a16:creationId xmlns:a16="http://schemas.microsoft.com/office/drawing/2014/main" id="{17E6FCB4-EC8B-4DFF-B93A-6A7A3EC53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543791"/>
          </a:xfrm>
        </p:spPr>
        <p:txBody>
          <a:bodyPr/>
          <a:lstStyle/>
          <a:p>
            <a:r>
              <a:rPr lang="uk-UA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 скількох закладів вищої освіти подавали документи?</a:t>
            </a:r>
            <a:endParaRPr lang="uk-UA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DF4104A-8669-4F60-AEF5-76992340D2E8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91" b="8838"/>
          <a:stretch/>
        </p:blipFill>
        <p:spPr bwMode="auto">
          <a:xfrm>
            <a:off x="2661371" y="2507456"/>
            <a:ext cx="6389111" cy="18430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8143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7690" y="381000"/>
            <a:ext cx="10525991" cy="1143000"/>
          </a:xfrm>
        </p:spPr>
        <p:txBody>
          <a:bodyPr rtlCol="0">
            <a:normAutofit/>
          </a:bodyPr>
          <a:lstStyle/>
          <a:p>
            <a:pPr rtl="0"/>
            <a:r>
              <a:rPr lang="ru-RU" sz="1800" dirty="0" err="1"/>
              <a:t>Чи</a:t>
            </a:r>
            <a:r>
              <a:rPr lang="ru-RU" sz="1800" dirty="0"/>
              <a:t> </a:t>
            </a:r>
            <a:r>
              <a:rPr lang="ru-RU" sz="1800" dirty="0" err="1"/>
              <a:t>був</a:t>
            </a:r>
            <a:r>
              <a:rPr lang="ru-RU" sz="1800" dirty="0"/>
              <a:t> </a:t>
            </a:r>
            <a:r>
              <a:rPr lang="ru-RU" sz="1800" dirty="0" err="1"/>
              <a:t>принциповим</a:t>
            </a:r>
            <a:r>
              <a:rPr lang="ru-RU" sz="1800" dirty="0"/>
              <a:t> </a:t>
            </a:r>
            <a:r>
              <a:rPr lang="ru-RU" sz="1800" dirty="0" err="1"/>
              <a:t>вибір</a:t>
            </a:r>
            <a:r>
              <a:rPr lang="ru-RU" sz="1800" dirty="0"/>
              <a:t> закладу </a:t>
            </a:r>
            <a:r>
              <a:rPr lang="ru-RU" sz="1800" dirty="0" err="1"/>
              <a:t>вищої</a:t>
            </a:r>
            <a:r>
              <a:rPr lang="ru-RU" sz="1800" dirty="0"/>
              <a:t> </a:t>
            </a:r>
            <a:r>
              <a:rPr lang="ru-RU" sz="1800" dirty="0" err="1"/>
              <a:t>освіти</a:t>
            </a:r>
            <a:r>
              <a:rPr lang="ru-RU" sz="1800" dirty="0"/>
              <a:t>:</a:t>
            </a:r>
            <a:endParaRPr lang="uk-UA" sz="1800" dirty="0"/>
          </a:p>
        </p:txBody>
      </p:sp>
      <p:pic>
        <p:nvPicPr>
          <p:cNvPr id="15" name="Picture 2" descr="Home | CНУ ім. В. Даля">
            <a:extLst>
              <a:ext uri="{FF2B5EF4-FFF2-40B4-BE49-F238E27FC236}">
                <a16:creationId xmlns:a16="http://schemas.microsoft.com/office/drawing/2014/main" id="{8C85DEF5-C4D7-41BF-841E-F6BB5138A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944B36D-1CED-4AFB-9100-DDDF7C7005D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153" y="2303751"/>
            <a:ext cx="7137256" cy="22504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730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DD2027-B59F-4AA6-9ABD-2F59A2D22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512619"/>
          </a:xfrm>
        </p:spPr>
        <p:txBody>
          <a:bodyPr>
            <a:norm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Звідки дізналися про університет</a:t>
            </a:r>
            <a:endParaRPr lang="uk-UA" dirty="0"/>
          </a:p>
        </p:txBody>
      </p:sp>
      <p:pic>
        <p:nvPicPr>
          <p:cNvPr id="5" name="Picture 2" descr="Home | CНУ ім. В. Даля">
            <a:extLst>
              <a:ext uri="{FF2B5EF4-FFF2-40B4-BE49-F238E27FC236}">
                <a16:creationId xmlns:a16="http://schemas.microsoft.com/office/drawing/2014/main" id="{94C103E0-3E30-4099-AFED-B8E8123C2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Диаграмма 6">
            <a:extLst>
              <a:ext uri="{FF2B5EF4-FFF2-40B4-BE49-F238E27FC236}">
                <a16:creationId xmlns:a16="http://schemas.microsoft.com/office/drawing/2014/main" id="{8980C79C-1EEB-4B50-ACB8-6964BBF1DF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161512"/>
              </p:ext>
            </p:extLst>
          </p:nvPr>
        </p:nvGraphicFramePr>
        <p:xfrm>
          <a:off x="2119746" y="1070264"/>
          <a:ext cx="7751618" cy="4894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2832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3BFE3D-8B6F-4054-83BA-79E5EA7CA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63730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вплинуло на Ваш вибір</a:t>
            </a:r>
          </a:p>
        </p:txBody>
      </p:sp>
      <p:pic>
        <p:nvPicPr>
          <p:cNvPr id="5" name="Picture 2" descr="Home | CНУ ім. В. Даля">
            <a:extLst>
              <a:ext uri="{FF2B5EF4-FFF2-40B4-BE49-F238E27FC236}">
                <a16:creationId xmlns:a16="http://schemas.microsoft.com/office/drawing/2014/main" id="{DF10CA48-ECCE-412B-824D-B2053276B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Диаграмма 9">
            <a:extLst>
              <a:ext uri="{FF2B5EF4-FFF2-40B4-BE49-F238E27FC236}">
                <a16:creationId xmlns:a16="http://schemas.microsoft.com/office/drawing/2014/main" id="{681836FC-9C72-4385-B42E-9E5F816B06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656038"/>
              </p:ext>
            </p:extLst>
          </p:nvPr>
        </p:nvGraphicFramePr>
        <p:xfrm>
          <a:off x="2192482" y="1381991"/>
          <a:ext cx="7647709" cy="4509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830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C846F-020B-4F37-9B2A-CE5BD0B44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471055"/>
          </a:xfrm>
        </p:spPr>
        <p:txBody>
          <a:bodyPr>
            <a:norm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Чи було достатньо отриманої інформації про вступ</a:t>
            </a:r>
            <a:endParaRPr lang="uk-UA" dirty="0"/>
          </a:p>
        </p:txBody>
      </p:sp>
      <p:pic>
        <p:nvPicPr>
          <p:cNvPr id="5" name="Picture 2" descr="Home | CНУ ім. В. Даля">
            <a:extLst>
              <a:ext uri="{FF2B5EF4-FFF2-40B4-BE49-F238E27FC236}">
                <a16:creationId xmlns:a16="http://schemas.microsoft.com/office/drawing/2014/main" id="{8F325876-D4F5-41B5-B25E-1B7044160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Диаграмма 10">
            <a:extLst>
              <a:ext uri="{FF2B5EF4-FFF2-40B4-BE49-F238E27FC236}">
                <a16:creationId xmlns:a16="http://schemas.microsoft.com/office/drawing/2014/main" id="{704B3843-49B1-474D-9AA2-9E595D58A0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0557021"/>
              </p:ext>
            </p:extLst>
          </p:nvPr>
        </p:nvGraphicFramePr>
        <p:xfrm>
          <a:off x="1558637" y="1122218"/>
          <a:ext cx="9601200" cy="5070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7125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D2BB87-C0B7-4FC3-BEA6-7E63362B4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91" y="381000"/>
            <a:ext cx="10609118" cy="429491"/>
          </a:xfrm>
        </p:spPr>
        <p:txBody>
          <a:bodyPr>
            <a:normAutofit fontScale="90000"/>
          </a:bodyPr>
          <a:lstStyle/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Причини вступу до СНУ ім. В. Даля?</a:t>
            </a:r>
          </a:p>
        </p:txBody>
      </p:sp>
      <p:pic>
        <p:nvPicPr>
          <p:cNvPr id="5" name="Picture 2" descr="Home | CНУ ім. В. Даля">
            <a:extLst>
              <a:ext uri="{FF2B5EF4-FFF2-40B4-BE49-F238E27FC236}">
                <a16:creationId xmlns:a16="http://schemas.microsoft.com/office/drawing/2014/main" id="{ECF34B03-8661-49BB-B652-320CB7A46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153391" cy="11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Диаграмма 11">
            <a:extLst>
              <a:ext uri="{FF2B5EF4-FFF2-40B4-BE49-F238E27FC236}">
                <a16:creationId xmlns:a16="http://schemas.microsoft.com/office/drawing/2014/main" id="{8B34C318-E56C-48AB-B241-062FFDD359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0543531"/>
              </p:ext>
            </p:extLst>
          </p:nvPr>
        </p:nvGraphicFramePr>
        <p:xfrm>
          <a:off x="3138056" y="1672936"/>
          <a:ext cx="6192980" cy="3470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3235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Ділова презентація 16x9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red line presentation (widescreen).potx" id="{8018D45A-0B59-4186-B046-1FF8092889B6}" vid="{86C2525B-C90B-4FD6-8D61-5E85FA833A06}"/>
    </a:ext>
  </a:extLst>
</a:theme>
</file>

<file path=ppt/theme/theme2.xml><?xml version="1.0" encoding="utf-8"?>
<a:theme xmlns:a="http://schemas.openxmlformats.org/drawingml/2006/main" name="Тема Offic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Ділова презентація (широкоформатна)</Template>
  <TotalTime>156</TotalTime>
  <Words>106</Words>
  <Application>Microsoft Office PowerPoint</Application>
  <PresentationFormat>Широкий екран</PresentationFormat>
  <Paragraphs>17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6" baseType="lpstr">
      <vt:lpstr>Arial</vt:lpstr>
      <vt:lpstr>Cambria</vt:lpstr>
      <vt:lpstr>Times New Roman</vt:lpstr>
      <vt:lpstr>Ділова презентація 16x9</vt:lpstr>
      <vt:lpstr> результати опитування першокурсника</vt:lpstr>
      <vt:lpstr>Ваша стать</vt:lpstr>
      <vt:lpstr>Р-н, в якому закінчили попередній навчальний заклад:</vt:lpstr>
      <vt:lpstr>До скількох закладів вищої освіти подавали документи?</vt:lpstr>
      <vt:lpstr>Чи був принциповим вибір закладу вищої освіти:</vt:lpstr>
      <vt:lpstr>Звідки дізналися про університет</vt:lpstr>
      <vt:lpstr>Що вплинуло на Ваш вибір</vt:lpstr>
      <vt:lpstr>Чи було достатньо отриманої інформації про вступ</vt:lpstr>
      <vt:lpstr>Причини вступу до СНУ ім. В. Даля?</vt:lpstr>
      <vt:lpstr>Ваші мотиви в отримані вищої освіти?</vt:lpstr>
      <vt:lpstr>Звідки Ви зараз отримуєте інформацію про навчання на факультеті/в інституті</vt:lpstr>
      <vt:lpstr>Чи порекомендували б Ви СНУ ім. В. Даля своїм друзям, родичам?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результати опитування науково-педагогічних працівників щодо внутрішнього забезпечення якості освіти  в сну ім. В. даля</dc:title>
  <dc:creator>Володіна Людмила Валеріївна</dc:creator>
  <cp:lastModifiedBy>Dmytro Marchenko</cp:lastModifiedBy>
  <cp:revision>8</cp:revision>
  <dcterms:created xsi:type="dcterms:W3CDTF">2025-04-17T15:50:39Z</dcterms:created>
  <dcterms:modified xsi:type="dcterms:W3CDTF">2026-08-26T07:54:03Z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