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85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NU-21\OneDrive\&#1056;&#1072;&#1073;&#1086;&#1095;&#1080;&#1081;%20&#1089;&#1090;&#1086;&#1083;\2024%20&#1088;&#1110;&#1082;\&#1055;&#1057;&#1048;&#1061;&#1054;&#1051;&#1054;&#1043;&#1048;%20&#1044;&#1060;%20&#1056;&#1045;&#1047;&#1059;&#1051;&#1068;&#1058;&#1040;&#1058;&#1048;\&#1054;&#1055;&#1048;&#1058;&#1059;&#1042;&#1040;&#1053;&#1053;&#1071;%20&#1055;&#1056;&#1054;%20&#1057;&#1040;&#1052;&#1054;&#1054;&#1062;&#1030;&#1053;&#1070;&#1042;&#1040;&#1053;&#1053;&#1071;%20&#1047;&#1044;&#1054;&#1041;&#1059;&#1042;&#1040;&#1063;&#1040;&#1052;&#1048;%20&#1058;&#1056;&#1045;&#1058;&#1068;&#1054;&#1043;&#1054;%20(&#1054;&#1057;&#1042;&#1030;&#1058;&#1053;&#1068;&#1054;-&#1053;&#1040;&#1059;&#1050;&#1054;&#1042;&#1054;&#1043;&#1054;_&#1054;&#1057;&#1042;&#1030;&#1058;&#1053;&#1068;&#1054;-&#1058;&#1042;&#1054;&#1056;&#1063;&#1054;&#1043;&#1054;)%20%20&#1056;&#1030;&#1042;&#1053;&#1071;%20&#1042;&#1048;&#1065;&#1054;&#1031;%20&#1054;&#1057;&#1042;&#1030;&#1058;&#1048;%20%20(&#1044;&#1054;&#1050;&#1058;&#1054;&#1056;%20&#1060;&#1030;&#1051;&#1054;&#1057;&#1054;&#1060;&#1030;&#1031;)%20&#1056;&#1030;&#1042;&#1053;&#1071;%20&#1047;&#1053;&#1040;&#1053;&#1068;%20&#1030;%20&#1053;&#1040;&#1042;&#1048;&#1063;&#1054;&#1050;%20(&#1055;&#1057;&#1048;&#1061;&#1054;&#1051;&#1054;&#1043;&#1048;)%20(&#1054;&#1090;&#1074;&#1077;&#1090;&#1099;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NU-21\OneDrive\&#1056;&#1072;&#1073;&#1086;&#1095;&#1080;&#1081;%20&#1089;&#1090;&#1086;&#1083;\2024%20&#1088;&#1110;&#1082;\&#1055;&#1057;&#1048;&#1061;&#1054;&#1051;&#1054;&#1043;&#1048;%20&#1044;&#1060;%20&#1056;&#1045;&#1047;&#1059;&#1051;&#1068;&#1058;&#1040;&#1058;&#1048;\&#1054;&#1055;&#1048;&#1058;&#1059;&#1042;&#1040;&#1053;&#1053;&#1071;%20&#1055;&#1056;&#1054;%20&#1057;&#1040;&#1052;&#1054;&#1054;&#1062;&#1030;&#1053;&#1070;&#1042;&#1040;&#1053;&#1053;&#1071;%20&#1047;&#1044;&#1054;&#1041;&#1059;&#1042;&#1040;&#1063;&#1040;&#1052;&#1048;%20&#1058;&#1056;&#1045;&#1058;&#1068;&#1054;&#1043;&#1054;%20(&#1054;&#1057;&#1042;&#1030;&#1058;&#1053;&#1068;&#1054;-&#1053;&#1040;&#1059;&#1050;&#1054;&#1042;&#1054;&#1043;&#1054;_&#1054;&#1057;&#1042;&#1030;&#1058;&#1053;&#1068;&#1054;-&#1058;&#1042;&#1054;&#1056;&#1063;&#1054;&#1043;&#1054;)%20%20&#1056;&#1030;&#1042;&#1053;&#1071;%20&#1042;&#1048;&#1065;&#1054;&#1031;%20&#1054;&#1057;&#1042;&#1030;&#1058;&#1048;%20%20(&#1044;&#1054;&#1050;&#1058;&#1054;&#1056;%20&#1060;&#1030;&#1051;&#1054;&#1057;&#1054;&#1060;&#1030;&#1031;)%20&#1056;&#1030;&#1042;&#1053;&#1071;%20&#1047;&#1053;&#1040;&#1053;&#1068;%20&#1030;%20&#1053;&#1040;&#1042;&#1048;&#1063;&#1054;&#1050;%20(&#1055;&#1057;&#1048;&#1061;&#1054;&#1051;&#1054;&#1043;&#1048;)%20(&#1054;&#1090;&#1074;&#1077;&#1090;&#1099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NU-21\OneDrive\&#1056;&#1072;&#1073;&#1086;&#1095;&#1080;&#1081;%20&#1089;&#1090;&#1086;&#1083;\2024%20&#1088;&#1110;&#1082;\&#1055;&#1057;&#1048;&#1061;&#1054;&#1051;&#1054;&#1043;&#1048;%20&#1044;&#1060;%20&#1056;&#1045;&#1047;&#1059;&#1051;&#1068;&#1058;&#1040;&#1058;&#1048;\&#1054;&#1055;&#1048;&#1058;&#1059;&#1042;&#1040;&#1053;&#1053;&#1071;%20&#1055;&#1056;&#1054;%20&#1057;&#1040;&#1052;&#1054;&#1054;&#1062;&#1030;&#1053;&#1070;&#1042;&#1040;&#1053;&#1053;&#1071;%20&#1047;&#1044;&#1054;&#1041;&#1059;&#1042;&#1040;&#1063;&#1040;&#1052;&#1048;%20&#1058;&#1056;&#1045;&#1058;&#1068;&#1054;&#1043;&#1054;%20(&#1054;&#1057;&#1042;&#1030;&#1058;&#1053;&#1068;&#1054;-&#1053;&#1040;&#1059;&#1050;&#1054;&#1042;&#1054;&#1043;&#1054;_&#1054;&#1057;&#1042;&#1030;&#1058;&#1053;&#1068;&#1054;-&#1058;&#1042;&#1054;&#1056;&#1063;&#1054;&#1043;&#1054;)%20%20&#1056;&#1030;&#1042;&#1053;&#1071;%20&#1042;&#1048;&#1065;&#1054;&#1031;%20&#1054;&#1057;&#1042;&#1030;&#1058;&#1048;%20%20(&#1044;&#1054;&#1050;&#1058;&#1054;&#1056;%20&#1060;&#1030;&#1051;&#1054;&#1057;&#1054;&#1060;&#1030;&#1031;)%20&#1056;&#1030;&#1042;&#1053;&#1071;%20&#1047;&#1053;&#1040;&#1053;&#1068;%20&#1030;%20&#1053;&#1040;&#1042;&#1048;&#1063;&#1054;&#1050;%20(&#1055;&#1057;&#1048;&#1061;&#1054;&#1051;&#1054;&#1043;&#1048;)%20(&#1054;&#1090;&#1074;&#1077;&#1090;&#1099;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[ОПИТУВАННЯ ПРО САМООЦІНЮВАННЯ ЗДОБУВАЧАМИ ТРЕТЬОГО (ОСВІТНЬО-НАУКОВОГО_ОСВІТНЬО-ТВОРЧОГО)  РІВНЯ ВИЩОЇ ОСВІТИ  (ДОКТОР ФІЛОСОФІЇ) РІВНЯ ЗНАНЬ І НАВИЧОК (ПСИХОЛОГИ) (Ответы).xlsx]Аркуш1!Зведена таблиця1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Аркуш1!$B$3</c:f>
              <c:strCache>
                <c:ptCount val="1"/>
                <c:pt idx="0">
                  <c:v>Підсумок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411-45F3-881F-903DB9E77CF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411-45F3-881F-903DB9E77CF5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54%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411-45F3-881F-903DB9E77CF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46%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411-45F3-881F-903DB9E77C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Аркуш1!$A$4:$A$6</c:f>
              <c:strCache>
                <c:ptCount val="2"/>
                <c:pt idx="0">
                  <c:v>Добре володію</c:v>
                </c:pt>
                <c:pt idx="1">
                  <c:v>Дуже добре володію</c:v>
                </c:pt>
              </c:strCache>
            </c:strRef>
          </c:cat>
          <c:val>
            <c:numRef>
              <c:f>Аркуш1!$B$4:$B$6</c:f>
              <c:numCache>
                <c:formatCode>General</c:formatCode>
                <c:ptCount val="2"/>
                <c:pt idx="0">
                  <c:v>4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11-45F3-881F-903DB9E77CF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17489400363417"/>
          <c:y val="0.40635409210212359"/>
          <c:w val="0.28909355080614924"/>
          <c:h val="0.298402926906863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[ОПИТУВАННЯ ПРО САМООЦІНЮВАННЯ ЗДОБУВАЧАМИ ТРЕТЬОГО (ОСВІТНЬО-НАУКОВОГО_ОСВІТНЬО-ТВОРЧОГО)  РІВНЯ ВИЩОЇ ОСВІТИ  (ДОКТОР ФІЛОСОФІЇ) РІВНЯ ЗНАНЬ І НАВИЧОК (ПСИХОЛОГИ) (Ответы).xlsx]Аркуш2!Зведена таблиця2</c:name>
    <c:fmtId val="5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3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4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6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Аркуш2!$B$3</c:f>
              <c:strCache>
                <c:ptCount val="1"/>
                <c:pt idx="0">
                  <c:v>Підсумок</c:v>
                </c:pt>
              </c:strCache>
            </c:strRef>
          </c:tx>
          <c:explosion val="11"/>
          <c:dPt>
            <c:idx val="0"/>
            <c:bubble3D val="0"/>
            <c:spPr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25000">
                    <a:schemeClr val="accent3">
                      <a:lumMod val="95000"/>
                      <a:lumOff val="5000"/>
                    </a:schemeClr>
                  </a:gs>
                  <a:gs pos="74000">
                    <a:schemeClr val="accent3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FE5-4C5B-8F99-F2A66E151C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FE5-4C5B-8F99-F2A66E151CF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73%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FE5-4C5B-8F99-F2A66E151CF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FE5-4C5B-8F99-F2A66E151C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Аркуш2!$A$4:$A$6</c:f>
              <c:strCache>
                <c:ptCount val="2"/>
                <c:pt idx="0">
                  <c:v>Добре володію</c:v>
                </c:pt>
                <c:pt idx="1">
                  <c:v>Дуже добре володію</c:v>
                </c:pt>
              </c:strCache>
            </c:strRef>
          </c:cat>
          <c:val>
            <c:numRef>
              <c:f>Аркуш2!$B$4:$B$6</c:f>
              <c:numCache>
                <c:formatCode>General</c:formatCode>
                <c:ptCount val="2"/>
                <c:pt idx="0">
                  <c:v>5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5-4C5B-8F99-F2A66E151CF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[ОПИТУВАННЯ ПРО САМООЦІНЮВАННЯ ЗДОБУВАЧАМИ ТРЕТЬОГО (ОСВІТНЬО-НАУКОВОГО_ОСВІТНЬО-ТВОРЧОГО)  РІВНЯ ВИЩОЇ ОСВІТИ  (ДОКТОР ФІЛОСОФІЇ) РІВНЯ ЗНАНЬ І НАВИЧОК (ПСИХОЛОГИ) (Ответы).xlsx]Аркуш3!Зведена таблиця3</c:name>
    <c:fmtId val="5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rgbClr val="000000">
                  <a:lumMod val="75000"/>
                  <a:lumOff val="25000"/>
                </a:srgbClr>
              </a:fgClr>
              <a:bgClr>
                <a:srgbClr val="000000">
                  <a:lumMod val="65000"/>
                  <a:lumOff val="35000"/>
                </a:srgb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uk-UA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Аркуш3!$B$3</c:f>
              <c:strCache>
                <c:ptCount val="1"/>
                <c:pt idx="0">
                  <c:v>Підсумок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D42-450F-8F73-A330B758D61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D42-450F-8F73-A330B758D6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Аркуш3!$A$4:$A$6</c:f>
              <c:strCache>
                <c:ptCount val="2"/>
                <c:pt idx="0">
                  <c:v>Добре володію</c:v>
                </c:pt>
                <c:pt idx="1">
                  <c:v>Дуже добре володію</c:v>
                </c:pt>
              </c:strCache>
            </c:strRef>
          </c:cat>
          <c:val>
            <c:numRef>
              <c:f>Аркуш3!$B$4:$B$6</c:f>
              <c:numCache>
                <c:formatCode>General</c:formatCode>
                <c:ptCount val="2"/>
                <c:pt idx="0">
                  <c:v>3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42-450F-8F73-A330B758D61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E73E6-EB9D-40AC-970C-F25BDC354C25}" type="doc">
      <dgm:prSet loTypeId="urn:microsoft.com/office/officeart/2005/8/layout/default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uk-UA"/>
        </a:p>
      </dgm:t>
    </dgm:pt>
    <dgm:pt modelId="{52A3A0FC-C12B-475E-BFA6-C2E1E99B7541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b="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збирати, аналізувати та інтерпретувати складні дані.</a:t>
          </a:r>
          <a:endParaRPr lang="uk-UA" b="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552DD9-C278-4529-9A5C-5721E43E48E9}" type="parTrans" cxnId="{FB41E2A4-9F31-4C73-9388-3F98068D66FF}">
      <dgm:prSet/>
      <dgm:spPr/>
      <dgm:t>
        <a:bodyPr/>
        <a:lstStyle/>
        <a:p>
          <a:endParaRPr lang="uk-UA"/>
        </a:p>
      </dgm:t>
    </dgm:pt>
    <dgm:pt modelId="{6F58CBD0-8DE9-406A-987F-95E416E02CE6}" type="sibTrans" cxnId="{FB41E2A4-9F31-4C73-9388-3F98068D66FF}">
      <dgm:prSet/>
      <dgm:spPr/>
      <dgm:t>
        <a:bodyPr/>
        <a:lstStyle/>
        <a:p>
          <a:endParaRPr lang="uk-UA"/>
        </a:p>
      </dgm:t>
    </dgm:pt>
    <dgm:pt modelId="{5FF98F11-5EBC-4799-B600-57D1A24FCD2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b="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визначати проблеми, розробляти та впроваджувати ефективні рішення.</a:t>
          </a:r>
          <a:endParaRPr lang="uk-UA" b="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D52FF3-AB28-44BB-850D-4D676089A854}" type="parTrans" cxnId="{F57600EE-00A3-4791-9EF5-C31DCA755471}">
      <dgm:prSet/>
      <dgm:spPr/>
      <dgm:t>
        <a:bodyPr/>
        <a:lstStyle/>
        <a:p>
          <a:endParaRPr lang="uk-UA"/>
        </a:p>
      </dgm:t>
    </dgm:pt>
    <dgm:pt modelId="{BAE1E7F4-C23F-44B8-ADDB-6A8B4D45CC2E}" type="sibTrans" cxnId="{F57600EE-00A3-4791-9EF5-C31DCA755471}">
      <dgm:prSet/>
      <dgm:spPr/>
      <dgm:t>
        <a:bodyPr/>
        <a:lstStyle/>
        <a:p>
          <a:endParaRPr lang="uk-UA"/>
        </a:p>
      </dgm:t>
    </dgm:pt>
    <dgm:pt modelId="{E72E3BD2-B615-4B4E-891A-21C7742C01DE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b="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бути гнучким і адаптуватися до мінливих обставин.</a:t>
          </a:r>
          <a:endParaRPr lang="uk-UA" b="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0D5E56-E456-482D-921B-D9203CFA9A7F}" type="parTrans" cxnId="{A5EE57BC-5A8B-49EB-81D8-47776FD552A1}">
      <dgm:prSet/>
      <dgm:spPr/>
      <dgm:t>
        <a:bodyPr/>
        <a:lstStyle/>
        <a:p>
          <a:endParaRPr lang="uk-UA"/>
        </a:p>
      </dgm:t>
    </dgm:pt>
    <dgm:pt modelId="{2FE9B323-D251-481B-A176-0F6BBBBCF67D}" type="sibTrans" cxnId="{A5EE57BC-5A8B-49EB-81D8-47776FD552A1}">
      <dgm:prSet/>
      <dgm:spPr/>
      <dgm:t>
        <a:bodyPr/>
        <a:lstStyle/>
        <a:p>
          <a:endParaRPr lang="uk-UA"/>
        </a:p>
      </dgm:t>
    </dgm:pt>
    <dgm:pt modelId="{1FB4AF9E-37D2-444B-9B2B-ED37236E2AF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b="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чітко та ефективно спілкуватися як усно, так і письмово.</a:t>
          </a:r>
          <a:endParaRPr lang="uk-UA" b="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E5ED9B-B5F3-4FDC-ADEE-238836D6E2D0}" type="parTrans" cxnId="{B9F34BD4-BC16-44F3-881F-14A06ACDC0D2}">
      <dgm:prSet/>
      <dgm:spPr/>
      <dgm:t>
        <a:bodyPr/>
        <a:lstStyle/>
        <a:p>
          <a:endParaRPr lang="uk-UA"/>
        </a:p>
      </dgm:t>
    </dgm:pt>
    <dgm:pt modelId="{78F2BD3E-A62A-40FF-B6A3-2A3EB811714A}" type="sibTrans" cxnId="{B9F34BD4-BC16-44F3-881F-14A06ACDC0D2}">
      <dgm:prSet/>
      <dgm:spPr/>
      <dgm:t>
        <a:bodyPr/>
        <a:lstStyle/>
        <a:p>
          <a:endParaRPr lang="uk-UA"/>
        </a:p>
      </dgm:t>
    </dgm:pt>
    <dgm:pt modelId="{926D1F0F-0470-4EB7-84A2-02E2463322E6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b="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мислити нестандартно та розробляти нові підходи до дослідження.</a:t>
          </a:r>
          <a:endParaRPr lang="uk-UA" b="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67DA73-394A-4630-95A4-00F289220222}" type="parTrans" cxnId="{0554E2CA-98C7-4C19-9F37-16EC04278E0E}">
      <dgm:prSet/>
      <dgm:spPr/>
      <dgm:t>
        <a:bodyPr/>
        <a:lstStyle/>
        <a:p>
          <a:endParaRPr lang="uk-UA"/>
        </a:p>
      </dgm:t>
    </dgm:pt>
    <dgm:pt modelId="{E975C034-8E5C-44D2-96BE-A41936F21238}" type="sibTrans" cxnId="{0554E2CA-98C7-4C19-9F37-16EC04278E0E}">
      <dgm:prSet/>
      <dgm:spPr/>
      <dgm:t>
        <a:bodyPr/>
        <a:lstStyle/>
        <a:p>
          <a:endParaRPr lang="uk-UA"/>
        </a:p>
      </dgm:t>
    </dgm:pt>
    <dgm:pt modelId="{239B8E85-D33C-40D7-A44C-4814C05CBD35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b="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самостійно ініціювати та проводити дослідження.</a:t>
          </a:r>
          <a:endParaRPr lang="uk-UA" b="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4B614B-24AA-409E-93E2-5C2975623007}" type="parTrans" cxnId="{672CC628-E143-45D4-9699-87635A61EBBC}">
      <dgm:prSet/>
      <dgm:spPr/>
      <dgm:t>
        <a:bodyPr/>
        <a:lstStyle/>
        <a:p>
          <a:endParaRPr lang="uk-UA"/>
        </a:p>
      </dgm:t>
    </dgm:pt>
    <dgm:pt modelId="{73787E3B-CF9B-4E61-B8FE-A67521112F7E}" type="sibTrans" cxnId="{672CC628-E143-45D4-9699-87635A61EBBC}">
      <dgm:prSet/>
      <dgm:spPr/>
      <dgm:t>
        <a:bodyPr/>
        <a:lstStyle/>
        <a:p>
          <a:endParaRPr lang="uk-UA"/>
        </a:p>
      </dgm:t>
    </dgm:pt>
    <dgm:pt modelId="{0362EAC5-5021-4B24-9812-DEB1DE04AC2B}" type="pres">
      <dgm:prSet presAssocID="{FC8E73E6-EB9D-40AC-970C-F25BDC354C25}" presName="diagram" presStyleCnt="0">
        <dgm:presLayoutVars>
          <dgm:dir/>
          <dgm:resizeHandles val="exact"/>
        </dgm:presLayoutVars>
      </dgm:prSet>
      <dgm:spPr/>
    </dgm:pt>
    <dgm:pt modelId="{F246225B-DD85-495B-9202-773D11BE8DD4}" type="pres">
      <dgm:prSet presAssocID="{5FF98F11-5EBC-4799-B600-57D1A24FCD2D}" presName="node" presStyleLbl="node1" presStyleIdx="0" presStyleCnt="6">
        <dgm:presLayoutVars>
          <dgm:bulletEnabled val="1"/>
        </dgm:presLayoutVars>
      </dgm:prSet>
      <dgm:spPr/>
    </dgm:pt>
    <dgm:pt modelId="{F114D1E0-FD0B-4C93-A596-F05465035ECD}" type="pres">
      <dgm:prSet presAssocID="{BAE1E7F4-C23F-44B8-ADDB-6A8B4D45CC2E}" presName="sibTrans" presStyleCnt="0"/>
      <dgm:spPr/>
    </dgm:pt>
    <dgm:pt modelId="{B8A2E4FC-FF74-4945-B151-FFD5F1D30462}" type="pres">
      <dgm:prSet presAssocID="{52A3A0FC-C12B-475E-BFA6-C2E1E99B7541}" presName="node" presStyleLbl="node1" presStyleIdx="1" presStyleCnt="6">
        <dgm:presLayoutVars>
          <dgm:bulletEnabled val="1"/>
        </dgm:presLayoutVars>
      </dgm:prSet>
      <dgm:spPr/>
    </dgm:pt>
    <dgm:pt modelId="{CFEC116E-7FF3-4D23-9F8C-05F4FA17DBC3}" type="pres">
      <dgm:prSet presAssocID="{6F58CBD0-8DE9-406A-987F-95E416E02CE6}" presName="sibTrans" presStyleCnt="0"/>
      <dgm:spPr/>
    </dgm:pt>
    <dgm:pt modelId="{8F823B95-92C6-40F2-8E02-A806976075AC}" type="pres">
      <dgm:prSet presAssocID="{1FB4AF9E-37D2-444B-9B2B-ED37236E2AF3}" presName="node" presStyleLbl="node1" presStyleIdx="2" presStyleCnt="6">
        <dgm:presLayoutVars>
          <dgm:bulletEnabled val="1"/>
        </dgm:presLayoutVars>
      </dgm:prSet>
      <dgm:spPr/>
    </dgm:pt>
    <dgm:pt modelId="{1E068B74-FA69-4657-ABCA-B772C30D7545}" type="pres">
      <dgm:prSet presAssocID="{78F2BD3E-A62A-40FF-B6A3-2A3EB811714A}" presName="sibTrans" presStyleCnt="0"/>
      <dgm:spPr/>
    </dgm:pt>
    <dgm:pt modelId="{A8F47DE4-460B-4921-A47E-A47AED7A6174}" type="pres">
      <dgm:prSet presAssocID="{E72E3BD2-B615-4B4E-891A-21C7742C01DE}" presName="node" presStyleLbl="node1" presStyleIdx="3" presStyleCnt="6">
        <dgm:presLayoutVars>
          <dgm:bulletEnabled val="1"/>
        </dgm:presLayoutVars>
      </dgm:prSet>
      <dgm:spPr/>
    </dgm:pt>
    <dgm:pt modelId="{78CEEC39-A4D6-4E50-B031-0B5D7DCF0F25}" type="pres">
      <dgm:prSet presAssocID="{2FE9B323-D251-481B-A176-0F6BBBBCF67D}" presName="sibTrans" presStyleCnt="0"/>
      <dgm:spPr/>
    </dgm:pt>
    <dgm:pt modelId="{6CBD80F0-A223-44C7-AC29-C3B0C44E73A5}" type="pres">
      <dgm:prSet presAssocID="{239B8E85-D33C-40D7-A44C-4814C05CBD35}" presName="node" presStyleLbl="node1" presStyleIdx="4" presStyleCnt="6">
        <dgm:presLayoutVars>
          <dgm:bulletEnabled val="1"/>
        </dgm:presLayoutVars>
      </dgm:prSet>
      <dgm:spPr/>
    </dgm:pt>
    <dgm:pt modelId="{3B686180-A4A1-4F41-9341-5A7E3F0DACB6}" type="pres">
      <dgm:prSet presAssocID="{73787E3B-CF9B-4E61-B8FE-A67521112F7E}" presName="sibTrans" presStyleCnt="0"/>
      <dgm:spPr/>
    </dgm:pt>
    <dgm:pt modelId="{0A588F5C-A71D-45C1-A967-9A5E199F2F44}" type="pres">
      <dgm:prSet presAssocID="{926D1F0F-0470-4EB7-84A2-02E2463322E6}" presName="node" presStyleLbl="node1" presStyleIdx="5" presStyleCnt="6">
        <dgm:presLayoutVars>
          <dgm:bulletEnabled val="1"/>
        </dgm:presLayoutVars>
      </dgm:prSet>
      <dgm:spPr/>
    </dgm:pt>
  </dgm:ptLst>
  <dgm:cxnLst>
    <dgm:cxn modelId="{9E6CA01B-C4A1-467B-B6AD-879FD6442273}" type="presOf" srcId="{E72E3BD2-B615-4B4E-891A-21C7742C01DE}" destId="{A8F47DE4-460B-4921-A47E-A47AED7A6174}" srcOrd="0" destOrd="0" presId="urn:microsoft.com/office/officeart/2005/8/layout/default"/>
    <dgm:cxn modelId="{672CC628-E143-45D4-9699-87635A61EBBC}" srcId="{FC8E73E6-EB9D-40AC-970C-F25BDC354C25}" destId="{239B8E85-D33C-40D7-A44C-4814C05CBD35}" srcOrd="4" destOrd="0" parTransId="{354B614B-24AA-409E-93E2-5C2975623007}" sibTransId="{73787E3B-CF9B-4E61-B8FE-A67521112F7E}"/>
    <dgm:cxn modelId="{7EE2B46C-5BB1-4000-86F1-448B633CBF3B}" type="presOf" srcId="{926D1F0F-0470-4EB7-84A2-02E2463322E6}" destId="{0A588F5C-A71D-45C1-A967-9A5E199F2F44}" srcOrd="0" destOrd="0" presId="urn:microsoft.com/office/officeart/2005/8/layout/default"/>
    <dgm:cxn modelId="{9E9AC954-987D-407C-84BD-7B13DA67ED1F}" type="presOf" srcId="{5FF98F11-5EBC-4799-B600-57D1A24FCD2D}" destId="{F246225B-DD85-495B-9202-773D11BE8DD4}" srcOrd="0" destOrd="0" presId="urn:microsoft.com/office/officeart/2005/8/layout/default"/>
    <dgm:cxn modelId="{8D924F7F-6D66-4C74-A7EE-028F489402F3}" type="presOf" srcId="{FC8E73E6-EB9D-40AC-970C-F25BDC354C25}" destId="{0362EAC5-5021-4B24-9812-DEB1DE04AC2B}" srcOrd="0" destOrd="0" presId="urn:microsoft.com/office/officeart/2005/8/layout/default"/>
    <dgm:cxn modelId="{FB41E2A4-9F31-4C73-9388-3F98068D66FF}" srcId="{FC8E73E6-EB9D-40AC-970C-F25BDC354C25}" destId="{52A3A0FC-C12B-475E-BFA6-C2E1E99B7541}" srcOrd="1" destOrd="0" parTransId="{93552DD9-C278-4529-9A5C-5721E43E48E9}" sibTransId="{6F58CBD0-8DE9-406A-987F-95E416E02CE6}"/>
    <dgm:cxn modelId="{A5EE57BC-5A8B-49EB-81D8-47776FD552A1}" srcId="{FC8E73E6-EB9D-40AC-970C-F25BDC354C25}" destId="{E72E3BD2-B615-4B4E-891A-21C7742C01DE}" srcOrd="3" destOrd="0" parTransId="{080D5E56-E456-482D-921B-D9203CFA9A7F}" sibTransId="{2FE9B323-D251-481B-A176-0F6BBBBCF67D}"/>
    <dgm:cxn modelId="{9589B2C5-1E21-4AAA-A9B1-484AC0F6B6F5}" type="presOf" srcId="{52A3A0FC-C12B-475E-BFA6-C2E1E99B7541}" destId="{B8A2E4FC-FF74-4945-B151-FFD5F1D30462}" srcOrd="0" destOrd="0" presId="urn:microsoft.com/office/officeart/2005/8/layout/default"/>
    <dgm:cxn modelId="{0554E2CA-98C7-4C19-9F37-16EC04278E0E}" srcId="{FC8E73E6-EB9D-40AC-970C-F25BDC354C25}" destId="{926D1F0F-0470-4EB7-84A2-02E2463322E6}" srcOrd="5" destOrd="0" parTransId="{C367DA73-394A-4630-95A4-00F289220222}" sibTransId="{E975C034-8E5C-44D2-96BE-A41936F21238}"/>
    <dgm:cxn modelId="{48507AD2-DCA4-40B0-8F8E-D0D69C00B2D0}" type="presOf" srcId="{239B8E85-D33C-40D7-A44C-4814C05CBD35}" destId="{6CBD80F0-A223-44C7-AC29-C3B0C44E73A5}" srcOrd="0" destOrd="0" presId="urn:microsoft.com/office/officeart/2005/8/layout/default"/>
    <dgm:cxn modelId="{B9F34BD4-BC16-44F3-881F-14A06ACDC0D2}" srcId="{FC8E73E6-EB9D-40AC-970C-F25BDC354C25}" destId="{1FB4AF9E-37D2-444B-9B2B-ED37236E2AF3}" srcOrd="2" destOrd="0" parTransId="{17E5ED9B-B5F3-4FDC-ADEE-238836D6E2D0}" sibTransId="{78F2BD3E-A62A-40FF-B6A3-2A3EB811714A}"/>
    <dgm:cxn modelId="{658CDFE2-443D-4125-A0A3-E7FA6A049E40}" type="presOf" srcId="{1FB4AF9E-37D2-444B-9B2B-ED37236E2AF3}" destId="{8F823B95-92C6-40F2-8E02-A806976075AC}" srcOrd="0" destOrd="0" presId="urn:microsoft.com/office/officeart/2005/8/layout/default"/>
    <dgm:cxn modelId="{F57600EE-00A3-4791-9EF5-C31DCA755471}" srcId="{FC8E73E6-EB9D-40AC-970C-F25BDC354C25}" destId="{5FF98F11-5EBC-4799-B600-57D1A24FCD2D}" srcOrd="0" destOrd="0" parTransId="{B1D52FF3-AB28-44BB-850D-4D676089A854}" sibTransId="{BAE1E7F4-C23F-44B8-ADDB-6A8B4D45CC2E}"/>
    <dgm:cxn modelId="{99590B30-AC7B-4E78-823C-304220105713}" type="presParOf" srcId="{0362EAC5-5021-4B24-9812-DEB1DE04AC2B}" destId="{F246225B-DD85-495B-9202-773D11BE8DD4}" srcOrd="0" destOrd="0" presId="urn:microsoft.com/office/officeart/2005/8/layout/default"/>
    <dgm:cxn modelId="{912BB219-E7CC-41FD-95E4-EC699B608249}" type="presParOf" srcId="{0362EAC5-5021-4B24-9812-DEB1DE04AC2B}" destId="{F114D1E0-FD0B-4C93-A596-F05465035ECD}" srcOrd="1" destOrd="0" presId="urn:microsoft.com/office/officeart/2005/8/layout/default"/>
    <dgm:cxn modelId="{EE51B873-AB2A-4DDB-9C65-6AA6D32EF47C}" type="presParOf" srcId="{0362EAC5-5021-4B24-9812-DEB1DE04AC2B}" destId="{B8A2E4FC-FF74-4945-B151-FFD5F1D30462}" srcOrd="2" destOrd="0" presId="urn:microsoft.com/office/officeart/2005/8/layout/default"/>
    <dgm:cxn modelId="{CABCEBBC-EA21-4ABC-9E99-85ED833B3A37}" type="presParOf" srcId="{0362EAC5-5021-4B24-9812-DEB1DE04AC2B}" destId="{CFEC116E-7FF3-4D23-9F8C-05F4FA17DBC3}" srcOrd="3" destOrd="0" presId="urn:microsoft.com/office/officeart/2005/8/layout/default"/>
    <dgm:cxn modelId="{9F70AF41-D161-45B7-9262-D2D43A8D3381}" type="presParOf" srcId="{0362EAC5-5021-4B24-9812-DEB1DE04AC2B}" destId="{8F823B95-92C6-40F2-8E02-A806976075AC}" srcOrd="4" destOrd="0" presId="urn:microsoft.com/office/officeart/2005/8/layout/default"/>
    <dgm:cxn modelId="{5BB5307B-0D8F-422E-AB7E-8213BF223281}" type="presParOf" srcId="{0362EAC5-5021-4B24-9812-DEB1DE04AC2B}" destId="{1E068B74-FA69-4657-ABCA-B772C30D7545}" srcOrd="5" destOrd="0" presId="urn:microsoft.com/office/officeart/2005/8/layout/default"/>
    <dgm:cxn modelId="{1A0C292A-2CD9-4FB1-92DC-BFE2E08B95BB}" type="presParOf" srcId="{0362EAC5-5021-4B24-9812-DEB1DE04AC2B}" destId="{A8F47DE4-460B-4921-A47E-A47AED7A6174}" srcOrd="6" destOrd="0" presId="urn:microsoft.com/office/officeart/2005/8/layout/default"/>
    <dgm:cxn modelId="{6F71D333-1A37-4E1A-9FD1-0C2B32CE4775}" type="presParOf" srcId="{0362EAC5-5021-4B24-9812-DEB1DE04AC2B}" destId="{78CEEC39-A4D6-4E50-B031-0B5D7DCF0F25}" srcOrd="7" destOrd="0" presId="urn:microsoft.com/office/officeart/2005/8/layout/default"/>
    <dgm:cxn modelId="{3DFFB715-95F4-4EE9-8E96-6830D2510B70}" type="presParOf" srcId="{0362EAC5-5021-4B24-9812-DEB1DE04AC2B}" destId="{6CBD80F0-A223-44C7-AC29-C3B0C44E73A5}" srcOrd="8" destOrd="0" presId="urn:microsoft.com/office/officeart/2005/8/layout/default"/>
    <dgm:cxn modelId="{CA944ED0-DEFF-4A0B-8DDF-FC616251F45F}" type="presParOf" srcId="{0362EAC5-5021-4B24-9812-DEB1DE04AC2B}" destId="{3B686180-A4A1-4F41-9341-5A7E3F0DACB6}" srcOrd="9" destOrd="0" presId="urn:microsoft.com/office/officeart/2005/8/layout/default"/>
    <dgm:cxn modelId="{AD92FE37-C288-442F-802B-74C65F50F2AA}" type="presParOf" srcId="{0362EAC5-5021-4B24-9812-DEB1DE04AC2B}" destId="{0A588F5C-A71D-45C1-A967-9A5E199F2F4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6225B-DD85-495B-9202-773D11BE8DD4}">
      <dsp:nvSpPr>
        <dsp:cNvPr id="0" name=""/>
        <dsp:cNvSpPr/>
      </dsp:nvSpPr>
      <dsp:spPr>
        <a:xfrm>
          <a:off x="65463" y="875"/>
          <a:ext cx="3232265" cy="19393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600" b="0" kern="120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визначати проблеми, розробляти та впроваджувати ефективні рішення.</a:t>
          </a:r>
          <a:endParaRPr lang="uk-UA" sz="2600" b="0" kern="120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63" y="875"/>
        <a:ext cx="3232265" cy="1939359"/>
      </dsp:txXfrm>
    </dsp:sp>
    <dsp:sp modelId="{B8A2E4FC-FF74-4945-B151-FFD5F1D30462}">
      <dsp:nvSpPr>
        <dsp:cNvPr id="0" name=""/>
        <dsp:cNvSpPr/>
      </dsp:nvSpPr>
      <dsp:spPr>
        <a:xfrm>
          <a:off x="3620956" y="875"/>
          <a:ext cx="3232265" cy="1939359"/>
        </a:xfrm>
        <a:prstGeom prst="rect">
          <a:avLst/>
        </a:prstGeom>
        <a:gradFill rotWithShape="0">
          <a:gsLst>
            <a:gs pos="0">
              <a:schemeClr val="accent5">
                <a:hueOff val="-1281997"/>
                <a:satOff val="-2107"/>
                <a:lumOff val="-79"/>
                <a:alphaOff val="0"/>
                <a:tint val="98000"/>
                <a:lumMod val="114000"/>
              </a:schemeClr>
            </a:gs>
            <a:gs pos="100000">
              <a:schemeClr val="accent5">
                <a:hueOff val="-1281997"/>
                <a:satOff val="-2107"/>
                <a:lumOff val="-7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600" b="0" kern="120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збирати, аналізувати та інтерпретувати складні дані.</a:t>
          </a:r>
          <a:endParaRPr lang="uk-UA" sz="2600" b="0" kern="120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0956" y="875"/>
        <a:ext cx="3232265" cy="1939359"/>
      </dsp:txXfrm>
    </dsp:sp>
    <dsp:sp modelId="{8F823B95-92C6-40F2-8E02-A806976075AC}">
      <dsp:nvSpPr>
        <dsp:cNvPr id="0" name=""/>
        <dsp:cNvSpPr/>
      </dsp:nvSpPr>
      <dsp:spPr>
        <a:xfrm>
          <a:off x="7176448" y="875"/>
          <a:ext cx="3232265" cy="1939359"/>
        </a:xfrm>
        <a:prstGeom prst="rect">
          <a:avLst/>
        </a:prstGeom>
        <a:gradFill rotWithShape="0">
          <a:gsLst>
            <a:gs pos="0">
              <a:schemeClr val="accent5">
                <a:hueOff val="-2563993"/>
                <a:satOff val="-4215"/>
                <a:lumOff val="-157"/>
                <a:alphaOff val="0"/>
                <a:tint val="98000"/>
                <a:lumMod val="114000"/>
              </a:schemeClr>
            </a:gs>
            <a:gs pos="100000">
              <a:schemeClr val="accent5">
                <a:hueOff val="-2563993"/>
                <a:satOff val="-4215"/>
                <a:lumOff val="-157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600" b="0" kern="120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чітко та ефективно спілкуватися як усно, так і письмово.</a:t>
          </a:r>
          <a:endParaRPr lang="uk-UA" sz="2600" b="0" kern="120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76448" y="875"/>
        <a:ext cx="3232265" cy="1939359"/>
      </dsp:txXfrm>
    </dsp:sp>
    <dsp:sp modelId="{A8F47DE4-460B-4921-A47E-A47AED7A6174}">
      <dsp:nvSpPr>
        <dsp:cNvPr id="0" name=""/>
        <dsp:cNvSpPr/>
      </dsp:nvSpPr>
      <dsp:spPr>
        <a:xfrm>
          <a:off x="65463" y="2263461"/>
          <a:ext cx="3232265" cy="1939359"/>
        </a:xfrm>
        <a:prstGeom prst="rect">
          <a:avLst/>
        </a:prstGeom>
        <a:gradFill rotWithShape="0">
          <a:gsLst>
            <a:gs pos="0">
              <a:schemeClr val="accent5">
                <a:hueOff val="-3845990"/>
                <a:satOff val="-6322"/>
                <a:lumOff val="-236"/>
                <a:alphaOff val="0"/>
                <a:tint val="98000"/>
                <a:lumMod val="114000"/>
              </a:schemeClr>
            </a:gs>
            <a:gs pos="100000">
              <a:schemeClr val="accent5">
                <a:hueOff val="-3845990"/>
                <a:satOff val="-6322"/>
                <a:lumOff val="-23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600" b="0" kern="120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бути гнучким і адаптуватися до мінливих обставин.</a:t>
          </a:r>
          <a:endParaRPr lang="uk-UA" sz="2600" b="0" kern="120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63" y="2263461"/>
        <a:ext cx="3232265" cy="1939359"/>
      </dsp:txXfrm>
    </dsp:sp>
    <dsp:sp modelId="{6CBD80F0-A223-44C7-AC29-C3B0C44E73A5}">
      <dsp:nvSpPr>
        <dsp:cNvPr id="0" name=""/>
        <dsp:cNvSpPr/>
      </dsp:nvSpPr>
      <dsp:spPr>
        <a:xfrm>
          <a:off x="3620956" y="2263461"/>
          <a:ext cx="3232265" cy="1939359"/>
        </a:xfrm>
        <a:prstGeom prst="rect">
          <a:avLst/>
        </a:prstGeom>
        <a:gradFill rotWithShape="0">
          <a:gsLst>
            <a:gs pos="0">
              <a:schemeClr val="accent5">
                <a:hueOff val="-5127987"/>
                <a:satOff val="-8430"/>
                <a:lumOff val="-314"/>
                <a:alphaOff val="0"/>
                <a:tint val="98000"/>
                <a:lumMod val="114000"/>
              </a:schemeClr>
            </a:gs>
            <a:gs pos="100000">
              <a:schemeClr val="accent5">
                <a:hueOff val="-5127987"/>
                <a:satOff val="-8430"/>
                <a:lumOff val="-31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600" b="0" kern="120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самостійно ініціювати та проводити дослідження.</a:t>
          </a:r>
          <a:endParaRPr lang="uk-UA" sz="2600" b="0" kern="120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0956" y="2263461"/>
        <a:ext cx="3232265" cy="1939359"/>
      </dsp:txXfrm>
    </dsp:sp>
    <dsp:sp modelId="{0A588F5C-A71D-45C1-A967-9A5E199F2F44}">
      <dsp:nvSpPr>
        <dsp:cNvPr id="0" name=""/>
        <dsp:cNvSpPr/>
      </dsp:nvSpPr>
      <dsp:spPr>
        <a:xfrm>
          <a:off x="7176448" y="2263461"/>
          <a:ext cx="3232265" cy="1939359"/>
        </a:xfrm>
        <a:prstGeom prst="rect">
          <a:avLst/>
        </a:prstGeom>
        <a:gradFill rotWithShape="0">
          <a:gsLst>
            <a:gs pos="0">
              <a:schemeClr val="accent5">
                <a:hueOff val="-6409983"/>
                <a:satOff val="-10537"/>
                <a:lumOff val="-393"/>
                <a:alphaOff val="0"/>
                <a:tint val="98000"/>
                <a:lumMod val="114000"/>
              </a:schemeClr>
            </a:gs>
            <a:gs pos="100000">
              <a:schemeClr val="accent5">
                <a:hueOff val="-6409983"/>
                <a:satOff val="-10537"/>
                <a:lumOff val="-393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600" b="0" kern="1200" noProof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Здатність мислити нестандартно та розробляти нові підходи до дослідження.</a:t>
          </a:r>
          <a:endParaRPr lang="uk-UA" sz="2600" b="0" kern="1200" noProof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76448" y="2263461"/>
        <a:ext cx="3232265" cy="1939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uk-UA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25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5586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1007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140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94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1499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488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2271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411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370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874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695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672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057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274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803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332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3C1F63F-0CE4-4107-8CE9-A59B0067AE9E}" type="datetimeFigureOut">
              <a:rPr lang="uk-UA" smtClean="0"/>
              <a:t>26.08.2026</a:t>
            </a:fld>
            <a:endParaRPr lang="uk-UA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9015D92-7BF1-4446-8A5B-AD187BEADD5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953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000">
              <a:srgbClr val="FFC000"/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233DD7-0489-4860-B3AD-4708DFCB0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819" y="429861"/>
            <a:ext cx="1633216" cy="16332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850713-12AD-4F5A-849D-9C5B37DF85EE}"/>
              </a:ext>
            </a:extLst>
          </p:cNvPr>
          <p:cNvSpPr txBox="1"/>
          <p:nvPr/>
        </p:nvSpPr>
        <p:spPr>
          <a:xfrm>
            <a:off x="407307" y="3067202"/>
            <a:ext cx="113773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РЕЗУЛЬТАТИ </a:t>
            </a:r>
            <a:r>
              <a:rPr lang="uk-UA" sz="2800" b="1" i="0" dirty="0">
                <a:solidFill>
                  <a:srgbClr val="2021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ОПИТУВАННЯ «САМООЦІНЮВАННЯ ЗДОБУВАЧАМИ ТРЕТЬОГО (ОСВІТНЬО-НАУКОВОГО/ОСВІТНЬО-ТВОРЧОГО)  РІВНЯ ВИЩОЇ ОСВІТИ  (ДФ) РІВНЯ ЗНАНЬ І НАВИЧОК 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  <p:sp>
        <p:nvSpPr>
          <p:cNvPr id="7" name="Підзаголовок 8">
            <a:extLst>
              <a:ext uri="{FF2B5EF4-FFF2-40B4-BE49-F238E27FC236}">
                <a16:creationId xmlns:a16="http://schemas.microsoft.com/office/drawing/2014/main" id="{E24D9356-2DFF-4524-B321-B5481062C50D}"/>
              </a:ext>
            </a:extLst>
          </p:cNvPr>
          <p:cNvSpPr txBox="1">
            <a:spLocks/>
          </p:cNvSpPr>
          <p:nvPr/>
        </p:nvSpPr>
        <p:spPr>
          <a:xfrm>
            <a:off x="2421770" y="6087034"/>
            <a:ext cx="6801612" cy="45719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 20</a:t>
            </a:r>
            <a:r>
              <a:rPr lang="uk-UA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uk-UA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593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56000">
              <a:srgbClr val="FFC000"/>
            </a:gs>
            <a:gs pos="5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60" y="629775"/>
            <a:ext cx="1267456" cy="1267456"/>
          </a:xfrm>
          <a:prstGeom prst="rect">
            <a:avLst/>
          </a:prstGeom>
        </p:spPr>
      </p:pic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48F7A4A4-ABE9-418A-8C17-88F1E92DFC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470323"/>
              </p:ext>
            </p:extLst>
          </p:nvPr>
        </p:nvGraphicFramePr>
        <p:xfrm>
          <a:off x="2155116" y="2107902"/>
          <a:ext cx="832104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FCEAA63-14AB-4E2B-BFD8-E0DF39C98D50}"/>
              </a:ext>
            </a:extLst>
          </p:cNvPr>
          <p:cNvSpPr txBox="1"/>
          <p:nvPr/>
        </p:nvSpPr>
        <p:spPr>
          <a:xfrm>
            <a:off x="2270760" y="855563"/>
            <a:ext cx="8981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ЯКОЮ МІРОЮ ВИ ВОЛОДІЄТЕ ЗНАННЯМИ </a:t>
            </a:r>
          </a:p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ВАШИХ ФАХОВИХ ДИСЦИПЛІН?</a:t>
            </a:r>
          </a:p>
        </p:txBody>
      </p:sp>
    </p:spTree>
    <p:extLst>
      <p:ext uri="{BB962C8B-B14F-4D97-AF65-F5344CB8AC3E}">
        <p14:creationId xmlns:p14="http://schemas.microsoft.com/office/powerpoint/2010/main" val="269684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68" y="388624"/>
            <a:ext cx="1633216" cy="1633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747655-1753-479D-8647-F24062466A73}"/>
              </a:ext>
            </a:extLst>
          </p:cNvPr>
          <p:cNvSpPr txBox="1"/>
          <p:nvPr/>
        </p:nvSpPr>
        <p:spPr>
          <a:xfrm>
            <a:off x="2380432" y="789733"/>
            <a:ext cx="75107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ЯКОЮ МІРОЮ ВИ ВОЛОДІЄТЕ НАВИЧКАМИ МЕТОДОЛОГІЇ ДОСЛІДЖЕНЬ?</a:t>
            </a:r>
          </a:p>
        </p:txBody>
      </p:sp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96C577DE-99FA-4626-AA56-5355162C3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780927"/>
              </p:ext>
            </p:extLst>
          </p:nvPr>
        </p:nvGraphicFramePr>
        <p:xfrm>
          <a:off x="1996896" y="1894840"/>
          <a:ext cx="7894320" cy="553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1568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320" y="472482"/>
            <a:ext cx="1473200" cy="147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72468C-083D-4259-9017-26A663639FB3}"/>
              </a:ext>
            </a:extLst>
          </p:cNvPr>
          <p:cNvSpPr txBox="1"/>
          <p:nvPr/>
        </p:nvSpPr>
        <p:spPr>
          <a:xfrm>
            <a:off x="2296160" y="779195"/>
            <a:ext cx="88823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ЯКОЮ МІРОЮ ВИ ВОЛОДІЄТЕ НАВИЧКАМИ </a:t>
            </a:r>
          </a:p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ПИСЬМА ТА ПУБЛІЧНИХ ВИСТУПІВ?</a:t>
            </a:r>
          </a:p>
        </p:txBody>
      </p:sp>
      <p:graphicFrame>
        <p:nvGraphicFramePr>
          <p:cNvPr id="10" name="Діаграма 9">
            <a:extLst>
              <a:ext uri="{FF2B5EF4-FFF2-40B4-BE49-F238E27FC236}">
                <a16:creationId xmlns:a16="http://schemas.microsoft.com/office/drawing/2014/main" id="{2038F933-F528-4493-A6BA-579DC8B5D0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968540"/>
              </p:ext>
            </p:extLst>
          </p:nvPr>
        </p:nvGraphicFramePr>
        <p:xfrm>
          <a:off x="2420624" y="2092960"/>
          <a:ext cx="7985760" cy="512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724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19" y="470561"/>
            <a:ext cx="1328416" cy="1328416"/>
          </a:xfrm>
          <a:prstGeom prst="rect">
            <a:avLst/>
          </a:prstGeom>
        </p:spPr>
      </p:pic>
      <p:pic>
        <p:nvPicPr>
          <p:cNvPr id="4098" name="Picture 2" descr="Диаграмма ответов в Формах. Вопрос: Чи дозволяє Ваш рівень знань  іноземної мови?&#10;. Количество ответов: .">
            <a:extLst>
              <a:ext uri="{FF2B5EF4-FFF2-40B4-BE49-F238E27FC236}">
                <a16:creationId xmlns:a16="http://schemas.microsoft.com/office/drawing/2014/main" id="{B605B291-00F3-412C-A94A-48AE23A727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0"/>
          <a:stretch/>
        </p:blipFill>
        <p:spPr bwMode="auto">
          <a:xfrm>
            <a:off x="609599" y="2648980"/>
            <a:ext cx="10211039" cy="3708400"/>
          </a:xfrm>
          <a:prstGeom prst="rect">
            <a:avLst/>
          </a:prstGeom>
          <a:gradFill>
            <a:gsLst>
              <a:gs pos="34000">
                <a:srgbClr val="FFFF00">
                  <a:alpha val="53000"/>
                </a:srgbClr>
              </a:gs>
              <a:gs pos="63000">
                <a:srgbClr val="FFC000"/>
              </a:gs>
              <a:gs pos="8000">
                <a:schemeClr val="accent2">
                  <a:lumMod val="89000"/>
                </a:schemeClr>
              </a:gs>
              <a:gs pos="97380">
                <a:srgbClr val="7030A0"/>
              </a:gs>
              <a:gs pos="89000">
                <a:schemeClr val="accent2">
                  <a:lumMod val="75000"/>
                </a:schemeClr>
              </a:gs>
              <a:gs pos="79000">
                <a:srgbClr val="FF0000"/>
              </a:gs>
            </a:gsLst>
            <a:lin ang="2700000" scaled="1"/>
          </a:gra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E9B75E-A4A9-4731-9EA1-CA9F6C2ED0C5}"/>
              </a:ext>
            </a:extLst>
          </p:cNvPr>
          <p:cNvSpPr txBox="1"/>
          <p:nvPr/>
        </p:nvSpPr>
        <p:spPr>
          <a:xfrm>
            <a:off x="2179320" y="1134769"/>
            <a:ext cx="8417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ДОЗВОЛЯЄ ВАШ РІВЕНЬ ЗНАНЬ  ІНОЗЕМНОЇ МОВИ? </a:t>
            </a:r>
          </a:p>
        </p:txBody>
      </p:sp>
    </p:spTree>
    <p:extLst>
      <p:ext uri="{BB962C8B-B14F-4D97-AF65-F5344CB8AC3E}">
        <p14:creationId xmlns:p14="http://schemas.microsoft.com/office/powerpoint/2010/main" val="1695065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896" y="520704"/>
            <a:ext cx="1196336" cy="11963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2D64DE-DB17-48E2-88F3-CF32ABF923EA}"/>
              </a:ext>
            </a:extLst>
          </p:cNvPr>
          <p:cNvSpPr txBox="1"/>
          <p:nvPr/>
        </p:nvSpPr>
        <p:spPr>
          <a:xfrm>
            <a:off x="1930400" y="896624"/>
            <a:ext cx="91567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ЯКІ, НА ВАШУ ДУМКУ, ВАШІ СИЛЬНІ СТОРОНИ ЯК ДОСЛІДНИКА?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1E9970B-8453-48FF-AD65-5DA2C15778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511333"/>
              </p:ext>
            </p:extLst>
          </p:nvPr>
        </p:nvGraphicFramePr>
        <p:xfrm>
          <a:off x="1199662" y="2387600"/>
          <a:ext cx="10474178" cy="4203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68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4" y="577789"/>
            <a:ext cx="1125216" cy="1125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84AC1B-D6F3-4E8E-BFF8-6B4BDF354037}"/>
              </a:ext>
            </a:extLst>
          </p:cNvPr>
          <p:cNvSpPr txBox="1"/>
          <p:nvPr/>
        </p:nvSpPr>
        <p:spPr>
          <a:xfrm>
            <a:off x="1991360" y="770989"/>
            <a:ext cx="863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ОПИШІТЬ, ЯКІ АСПЕКТИ ПІДГОТОВКИ ДОКТОРІВ ФІЛОСОФІЇ ВАМ ПОДОБАЮТЬСЯ НАЙБІЛЬШЕ.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B0F323-181D-4B4D-85AB-68B340F52280}"/>
              </a:ext>
            </a:extLst>
          </p:cNvPr>
          <p:cNvSpPr txBox="1"/>
          <p:nvPr/>
        </p:nvSpPr>
        <p:spPr>
          <a:xfrm>
            <a:off x="762000" y="2431534"/>
            <a:ext cx="60960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МОЖЛИВІСТЬ  СПІЛКУВАТИСЬ З ОДНОДУМЦЯМИ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9080A0-EFBE-4B76-BD96-434D50AA4E30}"/>
              </a:ext>
            </a:extLst>
          </p:cNvPr>
          <p:cNvSpPr txBox="1"/>
          <p:nvPr/>
        </p:nvSpPr>
        <p:spPr>
          <a:xfrm>
            <a:off x="756920" y="3155606"/>
            <a:ext cx="60960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НАВЧАННЯ ТЕОРІЇ У ФОРМАТІ ОНЛАЙН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73325B-74AA-48FD-93E6-3D710CF59724}"/>
              </a:ext>
            </a:extLst>
          </p:cNvPr>
          <p:cNvSpPr txBox="1"/>
          <p:nvPr/>
        </p:nvSpPr>
        <p:spPr>
          <a:xfrm>
            <a:off x="756920" y="3840918"/>
            <a:ext cx="1075944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МЕТОДОЛОГІЯ, МОЖЛИВІСТЬ ОТРИМУВАТИ НЕОБХІДНІ КОНСУЛЬТАЦІЇ ЗА СВОЇМИ ПИТАННЯМИ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01A211-56FD-4276-812D-F564A270FFD6}"/>
              </a:ext>
            </a:extLst>
          </p:cNvPr>
          <p:cNvSpPr txBox="1"/>
          <p:nvPr/>
        </p:nvSpPr>
        <p:spPr>
          <a:xfrm>
            <a:off x="756920" y="4609683"/>
            <a:ext cx="10927080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МОЖЛИВІСТЬ  ОЗНАЙОМЛЕННЯ ІЗ СУЧАСНИМ СТАНОМ РОЗВИТКУ ПСИХОЛОГІЧНОЇ НАУКИ ТА ПРАКТИКИ</a:t>
            </a:r>
          </a:p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 УКРАЇНІ ТА ЗАКОРДОНОМ).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A77A30-BFB5-4041-A02F-F001B3C2BB8B}"/>
              </a:ext>
            </a:extLst>
          </p:cNvPr>
          <p:cNvSpPr txBox="1"/>
          <p:nvPr/>
        </p:nvSpPr>
        <p:spPr>
          <a:xfrm>
            <a:off x="762000" y="5578110"/>
            <a:ext cx="866648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ЗАНУРЕННЯ В ГЛИБОКЕ ДОСЛІДЖЕННЯ, СТИМУЛЮЮЧЕ СЕРЕДОВИЩЕ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495BC7-AEA7-42FC-8E62-130A3CF4A86C}"/>
              </a:ext>
            </a:extLst>
          </p:cNvPr>
          <p:cNvSpPr txBox="1"/>
          <p:nvPr/>
        </p:nvSpPr>
        <p:spPr>
          <a:xfrm>
            <a:off x="762000" y="6279284"/>
            <a:ext cx="60960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ВІЛЬНИЙ РОЗВИТОК СВОЄЇ НАУКОВОЇ ПОЗИЦІЇ</a:t>
            </a:r>
          </a:p>
        </p:txBody>
      </p:sp>
    </p:spTree>
    <p:extLst>
      <p:ext uri="{BB962C8B-B14F-4D97-AF65-F5344CB8AC3E}">
        <p14:creationId xmlns:p14="http://schemas.microsoft.com/office/powerpoint/2010/main" val="249738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4" y="470709"/>
            <a:ext cx="1364565" cy="13645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9B193A6-BAF4-42C4-9AF5-BF9995B5CFB8}"/>
              </a:ext>
            </a:extLst>
          </p:cNvPr>
          <p:cNvSpPr txBox="1"/>
          <p:nvPr/>
        </p:nvSpPr>
        <p:spPr>
          <a:xfrm>
            <a:off x="1076959" y="3028890"/>
            <a:ext cx="7103421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  ІНФОРМАЦІЇ В КОРОТКІ СТРОКИ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36AA0F-80CD-41D2-BBF3-A2C73363D973}"/>
              </a:ext>
            </a:extLst>
          </p:cNvPr>
          <p:cNvSpPr txBox="1"/>
          <p:nvPr/>
        </p:nvSpPr>
        <p:spPr>
          <a:xfrm>
            <a:off x="1076959" y="4059057"/>
            <a:ext cx="7103421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НАПИСАННЯ РОБОТИ В РОЗРІЗІ ПЕРЕВІРКИ НА ПЛАГІАТ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6F8D8E-F677-4605-B351-3E82068325F5}"/>
              </a:ext>
            </a:extLst>
          </p:cNvPr>
          <p:cNvSpPr txBox="1"/>
          <p:nvPr/>
        </p:nvSpPr>
        <p:spPr>
          <a:xfrm>
            <a:off x="1076959" y="5115052"/>
            <a:ext cx="9814560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 РОБОТИ, АЛЕ ЦЕ СУБ'ЄКТИВНЕ ТА ДУЖЕ ЗАЛЕЖИТЬ ВІД ОСОБИСТИХ ОБСТАВИН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0386AE-BF37-4B82-B365-90072FF5BF16}"/>
              </a:ext>
            </a:extLst>
          </p:cNvPr>
          <p:cNvSpPr txBox="1"/>
          <p:nvPr/>
        </p:nvSpPr>
        <p:spPr>
          <a:xfrm>
            <a:off x="1788160" y="748090"/>
            <a:ext cx="89027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ОПИШІТЬ, ЯКІ АСПЕКТИ ПІДГОТОВКИ ДОКТОРІВ ФІЛОСОФІЇ ВАМ ПОДОБАЮТЬСЯ НАЙМЕНШЕ.</a:t>
            </a:r>
          </a:p>
        </p:txBody>
      </p:sp>
    </p:spTree>
    <p:extLst>
      <p:ext uri="{BB962C8B-B14F-4D97-AF65-F5344CB8AC3E}">
        <p14:creationId xmlns:p14="http://schemas.microsoft.com/office/powerpoint/2010/main" val="2640881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92D050"/>
            </a:gs>
            <a:gs pos="63000">
              <a:srgbClr val="FFC000"/>
            </a:gs>
            <a:gs pos="8000">
              <a:schemeClr val="accent2">
                <a:lumMod val="89000"/>
              </a:schemeClr>
            </a:gs>
            <a:gs pos="97380">
              <a:srgbClr val="7030A0"/>
            </a:gs>
            <a:gs pos="89000">
              <a:schemeClr val="accent2">
                <a:lumMod val="75000"/>
              </a:schemeClr>
            </a:gs>
            <a:gs pos="79000">
              <a:srgbClr val="FF00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C27C70-CBB2-4F43-8186-BAC67F09B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84" y="531398"/>
            <a:ext cx="1023616" cy="10236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85D68E-8B58-4D93-8929-E30362E7ED00}"/>
              </a:ext>
            </a:extLst>
          </p:cNvPr>
          <p:cNvSpPr txBox="1"/>
          <p:nvPr/>
        </p:nvSpPr>
        <p:spPr>
          <a:xfrm>
            <a:off x="2082800" y="846460"/>
            <a:ext cx="86664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ВИ РЕКОМЕНДУВАЛИ Б ДЛЯ ПОКРАЩЕННЯ ПІДГОТОВКИ ДОКТОРІВ ФІЛОСОФІЇ?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FEE635-5A85-491A-829F-81BBC3B9D16C}"/>
              </a:ext>
            </a:extLst>
          </p:cNvPr>
          <p:cNvSpPr txBox="1"/>
          <p:nvPr/>
        </p:nvSpPr>
        <p:spPr>
          <a:xfrm>
            <a:off x="436880" y="3544486"/>
            <a:ext cx="11318240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ЗАЛУЧАТИ  БІЛЬШЕ НАУКОВЦІВ ІЗ ІНШИХ КРАЇН ЗАДЛЯ ОБМІНУ ДУМКАМИ,  ДОСВІДОМ ТА ПОЗИТИВНИМИ ПРАКТИКАМИ (НАРАЗІ ВСЕ ЦЕ ВЖЕ Є НА  ОНП, ПРОТЕ МОЖНА ЩЕ ПОКРАЩИТИ ЦЕ)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0FF01D-AFDE-407F-A3B0-0592EB6D4D27}"/>
              </a:ext>
            </a:extLst>
          </p:cNvPr>
          <p:cNvSpPr txBox="1"/>
          <p:nvPr/>
        </p:nvSpPr>
        <p:spPr>
          <a:xfrm>
            <a:off x="457200" y="4606486"/>
            <a:ext cx="8067040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СТИМУЛЮВАННЯ СПІВПРАЦІ МІЖДИСЦИПЛІНАРНОСТІ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A1DBBF-5101-412C-8D42-4790E32D8E02}"/>
              </a:ext>
            </a:extLst>
          </p:cNvPr>
          <p:cNvSpPr txBox="1"/>
          <p:nvPr/>
        </p:nvSpPr>
        <p:spPr>
          <a:xfrm>
            <a:off x="457200" y="2466423"/>
            <a:ext cx="1052576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НАДАННЯ МОЖЛИВОСТІ ДЛЯ ТВОРЧОГО САМОВИРАЖЕННЯ ТА ІННОВАЦІЙНОГО ПІДХОДУ ДО ДОСЛІДЖЕНЬ </a:t>
            </a:r>
            <a:endParaRPr lang="uk-UA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642BDE-59A6-44ED-9F36-5403F12184D7}"/>
              </a:ext>
            </a:extLst>
          </p:cNvPr>
          <p:cNvSpPr txBox="1"/>
          <p:nvPr/>
        </p:nvSpPr>
        <p:spPr>
          <a:xfrm>
            <a:off x="457200" y="5395281"/>
            <a:ext cx="112268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КРИТИЧНО ОЦІНЮВАТИ ВЛАСНУ РОБОТУ ТА ВИЗНАЧАТИ СФЕРИ, ЩО ПОТРЕБУЮТЬ ПОКРАЩЕННЯ.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75140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277</TotalTime>
  <Words>292</Words>
  <Application>Microsoft Office PowerPoint</Application>
  <PresentationFormat>Широкий екран</PresentationFormat>
  <Paragraphs>36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Century</vt:lpstr>
      <vt:lpstr>Century Gothic</vt:lpstr>
      <vt:lpstr>Times New Roman</vt:lpstr>
      <vt:lpstr>Wingdings 3</vt:lpstr>
      <vt:lpstr>Зал засідань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Володіна Людмила Валеріївна</dc:creator>
  <cp:lastModifiedBy>Dmytro Marchenko</cp:lastModifiedBy>
  <cp:revision>13</cp:revision>
  <dcterms:created xsi:type="dcterms:W3CDTF">2024-02-23T15:43:32Z</dcterms:created>
  <dcterms:modified xsi:type="dcterms:W3CDTF">2026-08-26T07:55:04Z</dcterms:modified>
</cp:coreProperties>
</file>