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7" r:id="rId2"/>
    <p:sldId id="267" r:id="rId3"/>
    <p:sldId id="268" r:id="rId4"/>
    <p:sldId id="270" r:id="rId5"/>
    <p:sldId id="269" r:id="rId6"/>
    <p:sldId id="278" r:id="rId7"/>
    <p:sldId id="279" r:id="rId8"/>
    <p:sldId id="280" r:id="rId9"/>
    <p:sldId id="281" r:id="rId10"/>
    <p:sldId id="282" r:id="rId11"/>
    <p:sldId id="283" r:id="rId12"/>
    <p:sldId id="275" r:id="rId13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14" autoAdjust="0"/>
  </p:normalViewPr>
  <p:slideViewPr>
    <p:cSldViewPr snapToGrid="0">
      <p:cViewPr varScale="1">
        <p:scale>
          <a:sx n="71" d="100"/>
          <a:sy n="71" d="100"/>
        </p:scale>
        <p:origin x="773" y="5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299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6C2C08-86EA-40A4-A453-528B7C328C85}" type="doc">
      <dgm:prSet loTypeId="urn:microsoft.com/office/officeart/2005/8/layout/default" loCatId="list" qsTypeId="urn:microsoft.com/office/officeart/2005/8/quickstyle/3d1#1" qsCatId="3D" csTypeId="urn:microsoft.com/office/officeart/2005/8/colors/accent1_2#1" csCatId="accent1" phldr="1"/>
      <dgm:spPr/>
      <dgm:t>
        <a:bodyPr/>
        <a:lstStyle/>
        <a:p>
          <a:endParaRPr lang="uk-UA"/>
        </a:p>
      </dgm:t>
    </dgm:pt>
    <dgm:pt modelId="{FA7522D2-CAD3-4B1F-A414-FA1E65971D43}">
      <dgm:prSet phldrT="[Текст]"/>
      <dgm:spPr/>
      <dgm:t>
        <a:bodyPr/>
        <a:lstStyle/>
        <a:p>
          <a:r>
            <a: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ТАК 100%</a:t>
          </a:r>
        </a:p>
      </dgm:t>
    </dgm:pt>
    <dgm:pt modelId="{DE8F1EF3-3659-4290-A235-FD14F328304D}" type="parTrans" cxnId="{CD8E8AF9-0E8F-4E6C-88AC-ACF352917A1F}">
      <dgm:prSet/>
      <dgm:spPr/>
      <dgm:t>
        <a:bodyPr/>
        <a:lstStyle/>
        <a:p>
          <a:endParaRPr lang="uk-UA"/>
        </a:p>
      </dgm:t>
    </dgm:pt>
    <dgm:pt modelId="{2B908128-D367-4AFF-828D-1F1B90032F6A}" type="sibTrans" cxnId="{CD8E8AF9-0E8F-4E6C-88AC-ACF352917A1F}">
      <dgm:prSet/>
      <dgm:spPr/>
      <dgm:t>
        <a:bodyPr/>
        <a:lstStyle/>
        <a:p>
          <a:endParaRPr lang="uk-UA"/>
        </a:p>
      </dgm:t>
    </dgm:pt>
    <dgm:pt modelId="{3689E7BC-7558-408D-AE89-6E7E87957BC1}" type="pres">
      <dgm:prSet presAssocID="{7B6C2C08-86EA-40A4-A453-528B7C328C85}" presName="diagram" presStyleCnt="0">
        <dgm:presLayoutVars>
          <dgm:dir/>
          <dgm:resizeHandles val="exact"/>
        </dgm:presLayoutVars>
      </dgm:prSet>
      <dgm:spPr/>
    </dgm:pt>
    <dgm:pt modelId="{017B14D3-4F55-470A-ACD2-37F9115D3C6F}" type="pres">
      <dgm:prSet presAssocID="{FA7522D2-CAD3-4B1F-A414-FA1E65971D43}" presName="node" presStyleLbl="node1" presStyleIdx="0" presStyleCnt="1" custLinFactNeighborX="12810" custLinFactNeighborY="-1428">
        <dgm:presLayoutVars>
          <dgm:bulletEnabled val="1"/>
        </dgm:presLayoutVars>
      </dgm:prSet>
      <dgm:spPr/>
    </dgm:pt>
  </dgm:ptLst>
  <dgm:cxnLst>
    <dgm:cxn modelId="{6BC2A062-3223-4C63-A441-230312090DD4}" type="presOf" srcId="{FA7522D2-CAD3-4B1F-A414-FA1E65971D43}" destId="{017B14D3-4F55-470A-ACD2-37F9115D3C6F}" srcOrd="0" destOrd="0" presId="urn:microsoft.com/office/officeart/2005/8/layout/default"/>
    <dgm:cxn modelId="{0C8F1BD0-CD67-46BA-82EB-237DE6DBE858}" type="presOf" srcId="{7B6C2C08-86EA-40A4-A453-528B7C328C85}" destId="{3689E7BC-7558-408D-AE89-6E7E87957BC1}" srcOrd="0" destOrd="0" presId="urn:microsoft.com/office/officeart/2005/8/layout/default"/>
    <dgm:cxn modelId="{CD8E8AF9-0E8F-4E6C-88AC-ACF352917A1F}" srcId="{7B6C2C08-86EA-40A4-A453-528B7C328C85}" destId="{FA7522D2-CAD3-4B1F-A414-FA1E65971D43}" srcOrd="0" destOrd="0" parTransId="{DE8F1EF3-3659-4290-A235-FD14F328304D}" sibTransId="{2B908128-D367-4AFF-828D-1F1B90032F6A}"/>
    <dgm:cxn modelId="{CEF4E678-B0B1-4628-815F-5D948D869A42}" type="presParOf" srcId="{3689E7BC-7558-408D-AE89-6E7E87957BC1}" destId="{017B14D3-4F55-470A-ACD2-37F9115D3C6F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7B14D3-4F55-470A-ACD2-37F9115D3C6F}">
      <dsp:nvSpPr>
        <dsp:cNvPr id="0" name=""/>
        <dsp:cNvSpPr/>
      </dsp:nvSpPr>
      <dsp:spPr>
        <a:xfrm>
          <a:off x="969317" y="0"/>
          <a:ext cx="5971810" cy="358308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6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ТАК 100%</a:t>
          </a:r>
        </a:p>
      </dsp:txBody>
      <dsp:txXfrm>
        <a:off x="969317" y="0"/>
        <a:ext cx="5971810" cy="35830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r>
              <a:rPr lang="en-US"/>
              <a:t>01.05.2017</a:t>
            </a: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840BD58-3BFF-4EAF-BB8B-AC67FE801E4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594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r>
              <a:rPr lang="en-US"/>
              <a:t>01.05.2017</a:t>
            </a:r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"/>
              <a:t>Зразки заголовків</a:t>
            </a:r>
          </a:p>
          <a:p>
            <a:pPr lvl="1" rtl="0"/>
            <a:r>
              <a:rPr lang="uk"/>
              <a:t>Другий рівень</a:t>
            </a:r>
          </a:p>
          <a:p>
            <a:pPr lvl="2" rtl="0"/>
            <a:r>
              <a:rPr lang="uk"/>
              <a:t>Третій рівень</a:t>
            </a:r>
          </a:p>
          <a:p>
            <a:pPr lvl="3" rtl="0"/>
            <a:r>
              <a:rPr lang="uk"/>
              <a:t>Четвертий рівень</a:t>
            </a:r>
          </a:p>
          <a:p>
            <a:pPr lvl="4" rtl="0"/>
            <a:r>
              <a:rPr lang="uk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322CDD-9D6C-4F63-9EC2-64822662410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026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6800" y="2606040"/>
            <a:ext cx="10058400" cy="2743200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6800">
                <a:solidFill>
                  <a:schemeClr val="tx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066800" y="5360437"/>
            <a:ext cx="10058400" cy="36576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1" cap="all" baseline="0">
                <a:solidFill>
                  <a:schemeClr val="accent1">
                    <a:lumMod val="75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/>
              <a:t>Клацніть, щоб редагувати стиль зразка підзаголовка</a:t>
            </a:r>
            <a:endParaRPr lang="uk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0" y="5888736"/>
            <a:ext cx="12192000" cy="109728"/>
          </a:xfrm>
          <a:prstGeom prst="rect">
            <a:avLst/>
          </a:prstGeom>
          <a:ln>
            <a:noFill/>
          </a:ln>
          <a:effectLst>
            <a:outerShdw blurRad="25400" dist="25400" dir="54000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 1"/>
          <p:cNvSpPr>
            <a:spLocks noGrp="1"/>
          </p:cNvSpPr>
          <p:nvPr>
            <p:ph type="title" orient="vert"/>
          </p:nvPr>
        </p:nvSpPr>
        <p:spPr>
          <a:xfrm>
            <a:off x="9525000" y="382230"/>
            <a:ext cx="1371600" cy="5561369"/>
          </a:xfrm>
        </p:spPr>
        <p:txBody>
          <a:bodyPr vert="eaVert"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>
          <a:xfrm>
            <a:off x="1295400" y="382230"/>
            <a:ext cx="7863840" cy="5561370"/>
          </a:xfrm>
        </p:spPr>
        <p:txBody>
          <a:bodyPr vert="eaVert"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565829"/>
            <a:ext cx="5943600" cy="4114800"/>
          </a:xfrm>
        </p:spPr>
        <p:txBody>
          <a:bodyPr rtlCol="0" anchor="b">
            <a:normAutofit/>
          </a:bodyPr>
          <a:lstStyle>
            <a:lvl1pPr>
              <a:lnSpc>
                <a:spcPct val="80000"/>
              </a:lnSpc>
              <a:defRPr sz="5400"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066801" y="5682343"/>
            <a:ext cx="5943600" cy="410547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200" b="1" cap="all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Прямокутник 8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61948" y="283"/>
            <a:ext cx="4427508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295400" y="1825625"/>
            <a:ext cx="4724400" cy="4117975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4724400" cy="4117975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4727448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1295400" y="2470151"/>
            <a:ext cx="4727448" cy="347345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67628" y="1828800"/>
            <a:ext cx="4727448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69152" y="2470151"/>
            <a:ext cx="4727448" cy="347345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66439" y="283"/>
            <a:ext cx="4435717" cy="68562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1" y="2514600"/>
            <a:ext cx="3474720" cy="1600200"/>
          </a:xfrm>
        </p:spPr>
        <p:txBody>
          <a:bodyPr rtlCol="0" anchor="b"/>
          <a:lstStyle>
            <a:lvl1pPr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90302" y="685800"/>
            <a:ext cx="6126480" cy="5486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229600" y="4343400"/>
            <a:ext cx="3474720" cy="1188720"/>
          </a:xfrm>
        </p:spPr>
        <p:txBody>
          <a:bodyPr rtlCol="0">
            <a:normAutofit/>
          </a:bodyPr>
          <a:lstStyle>
            <a:lvl1pPr marL="0" indent="0">
              <a:spcBef>
                <a:spcPts val="8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Прямокутник 9"/>
          <p:cNvSpPr/>
          <p:nvPr userDrawn="1"/>
        </p:nvSpPr>
        <p:spPr>
          <a:xfrm>
            <a:off x="7711702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66439" y="283"/>
            <a:ext cx="4435717" cy="68562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0" y="2514600"/>
            <a:ext cx="3474720" cy="1600200"/>
          </a:xfrm>
        </p:spPr>
        <p:txBody>
          <a:bodyPr rtlCol="0" anchor="b"/>
          <a:lstStyle>
            <a:lvl1pPr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зображення 2" descr="Пустий покажчик місця заповнення для зображення Клацніть цей покажчик і виберіть зображення, яке потрібно додати"/>
          <p:cNvSpPr>
            <a:spLocks noGrp="1"/>
          </p:cNvSpPr>
          <p:nvPr>
            <p:ph type="pic" idx="1"/>
          </p:nvPr>
        </p:nvSpPr>
        <p:spPr>
          <a:xfrm>
            <a:off x="0" y="1325880"/>
            <a:ext cx="6858000" cy="4206240"/>
          </a:xfrm>
          <a:solidFill>
            <a:schemeClr val="bg2"/>
          </a:solidFill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229600" y="4343400"/>
            <a:ext cx="3474720" cy="1188720"/>
          </a:xfrm>
        </p:spPr>
        <p:txBody>
          <a:bodyPr rtlCol="0">
            <a:normAutofit/>
          </a:bodyPr>
          <a:lstStyle>
            <a:lvl1pPr marL="0" indent="0">
              <a:spcBef>
                <a:spcPts val="8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  <p:sp>
        <p:nvSpPr>
          <p:cNvPr id="11" name="Прямокутник 10"/>
          <p:cNvSpPr/>
          <p:nvPr userDrawn="1"/>
        </p:nvSpPr>
        <p:spPr>
          <a:xfrm>
            <a:off x="7711702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uk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96012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"/>
              <a:t>Зразки заголовків</a:t>
            </a:r>
          </a:p>
          <a:p>
            <a:pPr lvl="1" rtl="0"/>
            <a:r>
              <a:rPr lang="uk"/>
              <a:t>Другий рівень</a:t>
            </a:r>
          </a:p>
          <a:p>
            <a:pPr lvl="2" rtl="0"/>
            <a:r>
              <a:rPr lang="uk"/>
              <a:t>Третій рівень</a:t>
            </a:r>
          </a:p>
          <a:p>
            <a:pPr lvl="3" rtl="0"/>
            <a:r>
              <a:rPr lang="uk"/>
              <a:t>Четвертий рівень</a:t>
            </a:r>
          </a:p>
          <a:p>
            <a:pPr lvl="4" rtl="0"/>
            <a:r>
              <a:rPr lang="uk"/>
              <a:t>П’ятий рівень</a:t>
            </a: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1295400" y="6419462"/>
            <a:ext cx="5181600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uk"/>
              <a:t>Додайте нижній колонтитул</a:t>
            </a:r>
            <a:endParaRPr lang="en-US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556170" y="6419462"/>
            <a:ext cx="1351383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10198358" y="6419462"/>
            <a:ext cx="698241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31375A4-56A4-47D6-9801-1991572033F7}" type="slidenum">
              <a:rPr lang="en-US" smtClean="0"/>
              <a:pPr/>
              <a:t>‹№›</a:t>
            </a:fld>
            <a:endParaRPr lang="en-US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0" y="6257036"/>
            <a:ext cx="12192000" cy="54864"/>
          </a:xfrm>
          <a:prstGeom prst="rect">
            <a:avLst/>
          </a:prstGeom>
          <a:ln>
            <a:noFill/>
          </a:ln>
          <a:effectLst>
            <a:innerShdw blurRad="25400" dist="12700" dir="16200000">
              <a:schemeClr val="accent1">
                <a:lumMod val="50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cap="all" baseline="0">
          <a:solidFill>
            <a:schemeClr val="accent1"/>
          </a:solidFill>
          <a:effectLst>
            <a:outerShdw blurRad="38100" dist="25400" dir="18900000" algn="bl" rotWithShape="0">
              <a:schemeClr val="bg1">
                <a:alpha val="8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77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10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4691" y="2617237"/>
            <a:ext cx="11907982" cy="2743200"/>
          </a:xfrm>
        </p:spPr>
        <p:txBody>
          <a:bodyPr rtlCol="0">
            <a:normAutofit/>
          </a:bodyPr>
          <a:lstStyle/>
          <a:p>
            <a:pPr algn="ctr" rtl="0"/>
            <a:r>
              <a:rPr lang="uk-UA" sz="2800" dirty="0"/>
              <a:t> результати опитування науково-педагогічних працівників щодо внутрішнього забезпечення якості освіти</a:t>
            </a:r>
            <a:br>
              <a:rPr lang="uk-UA" sz="2800" dirty="0"/>
            </a:br>
            <a:r>
              <a:rPr lang="uk-UA" sz="2800" dirty="0"/>
              <a:t> в сну ім. В. </a:t>
            </a:r>
            <a:r>
              <a:rPr lang="uk-UA" sz="2800" dirty="0" err="1"/>
              <a:t>даля</a:t>
            </a:r>
            <a:endParaRPr lang="uk-UA" sz="2800" dirty="0"/>
          </a:p>
        </p:txBody>
      </p:sp>
      <p:pic>
        <p:nvPicPr>
          <p:cNvPr id="4" name="Picture 2" descr="Home | CНУ ім. В. Даля">
            <a:extLst>
              <a:ext uri="{FF2B5EF4-FFF2-40B4-BE49-F238E27FC236}">
                <a16:creationId xmlns:a16="http://schemas.microsoft.com/office/drawing/2014/main" id="{91B5FCAA-3D96-4BF5-AFB1-4D7E26F1C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798823" cy="180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ідзаголовок 2">
            <a:extLst>
              <a:ext uri="{FF2B5EF4-FFF2-40B4-BE49-F238E27FC236}">
                <a16:creationId xmlns:a16="http://schemas.microsoft.com/office/drawing/2014/main" id="{C2068D67-E81D-4340-B6E5-F1069807A947}"/>
              </a:ext>
            </a:extLst>
          </p:cNvPr>
          <p:cNvSpPr txBox="1">
            <a:spLocks/>
          </p:cNvSpPr>
          <p:nvPr/>
        </p:nvSpPr>
        <p:spPr>
          <a:xfrm>
            <a:off x="1604682" y="216153"/>
            <a:ext cx="10058400" cy="365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sz="2000" b="1" kern="1200" cap="all" baseline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" dirty="0"/>
              <a:t>Східноукраїнський національний університе імені володимира даля</a:t>
            </a:r>
          </a:p>
        </p:txBody>
      </p:sp>
      <p:sp>
        <p:nvSpPr>
          <p:cNvPr id="6" name="Підзаголовок 5">
            <a:extLst>
              <a:ext uri="{FF2B5EF4-FFF2-40B4-BE49-F238E27FC236}">
                <a16:creationId xmlns:a16="http://schemas.microsoft.com/office/drawing/2014/main" id="{F71B4FB3-0EE9-46A9-9507-B08C6C7E9C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uk-UA"/>
              <a:t>Київ 2025</a:t>
            </a:r>
            <a:endParaRPr lang="uk-UA" dirty="0"/>
          </a:p>
        </p:txBody>
      </p:sp>
      <p:pic>
        <p:nvPicPr>
          <p:cNvPr id="1028" name="Picture 4" descr="Внутрішня система забезпечення якості освіти">
            <a:extLst>
              <a:ext uri="{FF2B5EF4-FFF2-40B4-BE49-F238E27FC236}">
                <a16:creationId xmlns:a16="http://schemas.microsoft.com/office/drawing/2014/main" id="{586FB1A8-4F68-49F6-B6BC-29B3F8E8E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738" y="806897"/>
            <a:ext cx="4766523" cy="317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22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8D1AC8-0C59-4F72-B36B-B9248543D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1654" y="81479"/>
            <a:ext cx="10415155" cy="1143000"/>
          </a:xfrm>
        </p:spPr>
        <p:txBody>
          <a:bodyPr>
            <a:normAutofit/>
          </a:bodyPr>
          <a:lstStyle/>
          <a:p>
            <a:r>
              <a:rPr lang="uk-UA" dirty="0"/>
              <a:t>В університеті діє політика академічної доброчесності в освітньому процесі?</a:t>
            </a:r>
          </a:p>
        </p:txBody>
      </p:sp>
      <p:pic>
        <p:nvPicPr>
          <p:cNvPr id="5" name="Picture 2" descr="Home | CНУ ім. В. Даля">
            <a:extLst>
              <a:ext uri="{FF2B5EF4-FFF2-40B4-BE49-F238E27FC236}">
                <a16:creationId xmlns:a16="http://schemas.microsoft.com/office/drawing/2014/main" id="{7F92A56E-D5BB-464F-81EB-4062B95B5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6420E87-6D8E-4C09-BD63-C623850105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683" y="1435449"/>
            <a:ext cx="7138554" cy="4424617"/>
          </a:xfrm>
          <a:prstGeom prst="rect">
            <a:avLst/>
          </a:prstGeom>
        </p:spPr>
      </p:pic>
      <p:pic>
        <p:nvPicPr>
          <p:cNvPr id="5122" name="Picture 2" descr="Академічна доброчесність: практичний вимір» - Коростишівський педагогічний  фаховий коледж імені І.Я.Франка">
            <a:extLst>
              <a:ext uri="{FF2B5EF4-FFF2-40B4-BE49-F238E27FC236}">
                <a16:creationId xmlns:a16="http://schemas.microsoft.com/office/drawing/2014/main" id="{7B48B5C2-7F6B-4803-9A92-C13767929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588" y="1704108"/>
            <a:ext cx="5813547" cy="3167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30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C32382-06B5-44B3-82A4-02A059CFA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/>
              <a:t>В університеті жінки і чоловіки мають рівні можливості професійного зростання та фахової самореалізації?</a:t>
            </a:r>
          </a:p>
        </p:txBody>
      </p:sp>
      <p:pic>
        <p:nvPicPr>
          <p:cNvPr id="5" name="Picture 2" descr="Home | CНУ ім. В. Даля">
            <a:extLst>
              <a:ext uri="{FF2B5EF4-FFF2-40B4-BE49-F238E27FC236}">
                <a16:creationId xmlns:a16="http://schemas.microsoft.com/office/drawing/2014/main" id="{7A1E9A45-04E3-4AA0-93AA-8047748AE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id="{EB5CF506-8701-4724-919F-16DF86FA2868}"/>
              </a:ext>
            </a:extLst>
          </p:cNvPr>
          <p:cNvGrpSpPr/>
          <p:nvPr/>
        </p:nvGrpSpPr>
        <p:grpSpPr>
          <a:xfrm>
            <a:off x="2943841" y="1990747"/>
            <a:ext cx="5971810" cy="3583086"/>
            <a:chOff x="969317" y="0"/>
            <a:chExt cx="5971810" cy="3583086"/>
          </a:xfrm>
          <a:scene3d>
            <a:camera prst="orthographicFront"/>
            <a:lightRig rig="flat" dir="t"/>
          </a:scene3d>
        </p:grpSpPr>
        <p:sp>
          <p:nvSpPr>
            <p:cNvPr id="7" name="Прямокутник 6">
              <a:extLst>
                <a:ext uri="{FF2B5EF4-FFF2-40B4-BE49-F238E27FC236}">
                  <a16:creationId xmlns:a16="http://schemas.microsoft.com/office/drawing/2014/main" id="{864E2588-6C1E-43F5-BD34-23AC0F1C26DD}"/>
                </a:ext>
              </a:extLst>
            </p:cNvPr>
            <p:cNvSpPr/>
            <p:nvPr/>
          </p:nvSpPr>
          <p:spPr>
            <a:xfrm>
              <a:off x="969317" y="0"/>
              <a:ext cx="5971810" cy="3583086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D374B2C-0149-4858-9CE6-7B892684CFBB}"/>
                </a:ext>
              </a:extLst>
            </p:cNvPr>
            <p:cNvSpPr txBox="1"/>
            <p:nvPr/>
          </p:nvSpPr>
          <p:spPr>
            <a:xfrm>
              <a:off x="969317" y="0"/>
              <a:ext cx="5971810" cy="358308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uk-UA" sz="65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ТАК 100%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650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algn="ctr" rtl="0"/>
            <a:r>
              <a:rPr lang="uk-UA" sz="2000" dirty="0"/>
              <a:t>Ваші пропозиції щодо підвищення якості освітньої діяльності в університеті, системи внутрішнього забезпечення якості</a:t>
            </a:r>
            <a:endParaRPr lang="uk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6D0E67-BD75-4CA6-8E6E-13A3FBA7AC58}"/>
              </a:ext>
            </a:extLst>
          </p:cNvPr>
          <p:cNvSpPr txBox="1"/>
          <p:nvPr/>
        </p:nvSpPr>
        <p:spPr>
          <a:xfrm>
            <a:off x="690996" y="629381"/>
            <a:ext cx="6099462" cy="923330"/>
          </a:xfrm>
          <a:prstGeom prst="rect">
            <a:avLst/>
          </a:prstGeom>
          <a:solidFill>
            <a:schemeClr val="tx1">
              <a:lumMod val="40000"/>
              <a:lumOff val="60000"/>
              <a:alpha val="58000"/>
            </a:schemeClr>
          </a:solidFill>
        </p:spPr>
        <p:txBody>
          <a:bodyPr wrap="square">
            <a:spAutoFit/>
          </a:bodyPr>
          <a:lstStyle/>
          <a:p>
            <a:pPr marL="95250" algn="just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800" b="0" i="0" u="none" strike="noStrike" dirty="0">
                <a:solidFill>
                  <a:srgbClr val="1B1C1D"/>
                </a:solidFill>
                <a:effectLst/>
                <a:latin typeface="Google Sans Text"/>
              </a:rPr>
              <a:t> СТВОРЕННЯ УМОВ ДЛЯ АКТИВНОЇ УЧАСТІ ЗДОБУВАЧІВ ВИЩОЇ ОСВІТИ В ОСВІТНЬОМУ ПРОЦЕСІ (ІНТЕРАКТИВНІ МЕТОДИ, ПРОЄКТНА РОБОТА, ДИСКУСІЇ).</a:t>
            </a:r>
            <a:endParaRPr lang="uk-UA" sz="16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748769-8168-41A2-B32F-154389579892}"/>
              </a:ext>
            </a:extLst>
          </p:cNvPr>
          <p:cNvSpPr txBox="1"/>
          <p:nvPr/>
        </p:nvSpPr>
        <p:spPr>
          <a:xfrm>
            <a:off x="690996" y="1937588"/>
            <a:ext cx="6099462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95250" algn="just" rtl="0" fontAlgn="base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800" b="0" i="0" u="none" strike="noStrike" dirty="0">
                <a:solidFill>
                  <a:srgbClr val="1B1C1D"/>
                </a:solidFill>
                <a:effectLst/>
                <a:latin typeface="Google Sans Text"/>
              </a:rPr>
              <a:t> ПРОВЕДЕННЯ РЕГУЛЯРНИХ ВНУТРІШНІХ АУДИТІВ ТА САМООЦІНЮВАННЯ ОСВІТНЬОЇ ДІЯЛЬНОСТІ.</a:t>
            </a:r>
            <a:endParaRPr lang="ru-RU" sz="16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8DD2DE-F97C-453B-990C-900EA739DA8A}"/>
              </a:ext>
            </a:extLst>
          </p:cNvPr>
          <p:cNvSpPr txBox="1"/>
          <p:nvPr/>
        </p:nvSpPr>
        <p:spPr>
          <a:xfrm>
            <a:off x="690996" y="2991534"/>
            <a:ext cx="6099462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95250" algn="just" rtl="0" fontAlgn="base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800" b="0" i="0" u="none" strike="noStrike" dirty="0">
                <a:solidFill>
                  <a:srgbClr val="1B1C1D"/>
                </a:solidFill>
                <a:effectLst/>
                <a:latin typeface="Google Sans Text"/>
              </a:rPr>
              <a:t> ЗАОХОЧЕННЯ ІНІЦІАТИВ, СПРЯМОВАНИХ НА ПОКРАЩЕННЯ ЯКОСТІ ОСВІТНЬОЇ ДІЯЛЬНОСТІ.</a:t>
            </a:r>
            <a:endParaRPr lang="uk-UA" sz="16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7F00C7-DC43-4CCF-955C-6B69A9694B36}"/>
              </a:ext>
            </a:extLst>
          </p:cNvPr>
          <p:cNvSpPr txBox="1"/>
          <p:nvPr/>
        </p:nvSpPr>
        <p:spPr>
          <a:xfrm>
            <a:off x="690996" y="4148481"/>
            <a:ext cx="6099462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95250" algn="just" rtl="0" fontAlgn="base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800" b="0" i="0" u="none" strike="noStrike" dirty="0">
                <a:solidFill>
                  <a:srgbClr val="1B1C1D"/>
                </a:solidFill>
                <a:effectLst/>
                <a:latin typeface="Google Sans Text"/>
              </a:rPr>
              <a:t> СТВОРЕННЯ СИСТЕМИ МОТИВАЦІЇ ДЛЯ ВИКЛАДАЧІВ, ЯКІ РОБЛЯТЬ ВНЕСОК У ПІДВИЩЕННЯ ЯКОСТІ ОСВІТИ.</a:t>
            </a:r>
            <a:endParaRPr lang="uk-UA" sz="16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45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uk-UA" dirty="0"/>
              <a:t>Я задоволений(а)  рівнем інформаційної підтримки освітнього процесу і науково-дослідницької </a:t>
            </a:r>
            <a:r>
              <a:rPr lang="uk-UA" dirty="0" err="1"/>
              <a:t>діяльностіі</a:t>
            </a:r>
            <a:r>
              <a:rPr lang="uk-UA" dirty="0"/>
              <a:t>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3FDF7F2-C06F-4371-B91B-3006B4801E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45" t="2473" r="-2849"/>
          <a:stretch/>
        </p:blipFill>
        <p:spPr>
          <a:xfrm>
            <a:off x="1153391" y="1784634"/>
            <a:ext cx="6516358" cy="3988553"/>
          </a:xfrm>
          <a:prstGeom prst="rect">
            <a:avLst/>
          </a:prstGeom>
        </p:spPr>
      </p:pic>
      <p:pic>
        <p:nvPicPr>
          <p:cNvPr id="3074" name="Picture 2" descr="НАУКОВО-ДОСЛІДНИЦЬКА РОБОТА СТУДЕНТІВ – Чемеровецький медичний фаховий  коледж">
            <a:extLst>
              <a:ext uri="{FF2B5EF4-FFF2-40B4-BE49-F238E27FC236}">
                <a16:creationId xmlns:a16="http://schemas.microsoft.com/office/drawing/2014/main" id="{B3576158-4FA1-4126-B68E-B63661FA5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996" y="1875127"/>
            <a:ext cx="4088822" cy="358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ome | CНУ ім. В. Даля">
            <a:extLst>
              <a:ext uri="{FF2B5EF4-FFF2-40B4-BE49-F238E27FC236}">
                <a16:creationId xmlns:a16="http://schemas.microsoft.com/office/drawing/2014/main" id="{E2D4A28C-B6F9-48F0-A3F4-C614E33DB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6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9" y="381000"/>
            <a:ext cx="10560627" cy="1143000"/>
          </a:xfrm>
        </p:spPr>
        <p:txBody>
          <a:bodyPr rtlCol="0">
            <a:normAutofit fontScale="90000"/>
          </a:bodyPr>
          <a:lstStyle/>
          <a:p>
            <a:pPr rtl="0"/>
            <a:r>
              <a:rPr lang="uk-UA" dirty="0"/>
              <a:t>Я задоволений рівнем взаємодії здобувачів вищої освіти і </a:t>
            </a:r>
            <a:r>
              <a:rPr lang="uk-UA" dirty="0" err="1"/>
              <a:t>науково-педагогічнИХ</a:t>
            </a:r>
            <a:r>
              <a:rPr lang="uk-UA" dirty="0"/>
              <a:t> ПРАЦІВНИКІВ в освітньому процесі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17541BA-76A3-43B0-928B-4BC512F79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1392" y="1757128"/>
            <a:ext cx="6714634" cy="4178788"/>
          </a:xfrm>
          <a:prstGeom prst="rect">
            <a:avLst/>
          </a:prstGeom>
        </p:spPr>
      </p:pic>
      <p:pic>
        <p:nvPicPr>
          <p:cNvPr id="10" name="Picture 2" descr="Home | CНУ ім. В. Даля">
            <a:extLst>
              <a:ext uri="{FF2B5EF4-FFF2-40B4-BE49-F238E27FC236}">
                <a16:creationId xmlns:a16="http://schemas.microsoft.com/office/drawing/2014/main" id="{3B2373E7-520F-4BA9-A1F3-6123CA8B7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6EF937A-2A96-4B6D-A407-F5945C43D4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695" y="2250002"/>
            <a:ext cx="4137517" cy="2756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92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0264" y="381000"/>
            <a:ext cx="10723418" cy="1143000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uk-UA" sz="2800" dirty="0"/>
              <a:t>В університеті </a:t>
            </a:r>
            <a:br>
              <a:rPr lang="uk-UA" sz="2800" dirty="0"/>
            </a:br>
            <a:r>
              <a:rPr lang="uk-UA" sz="2800" dirty="0"/>
              <a:t>реалізується принцип </a:t>
            </a:r>
            <a:r>
              <a:rPr lang="uk-UA" sz="2800" dirty="0" err="1"/>
              <a:t>студентоцентризму</a:t>
            </a:r>
            <a:r>
              <a:rPr lang="uk-UA" sz="2800" dirty="0"/>
              <a:t>.</a:t>
            </a:r>
            <a:br>
              <a:rPr lang="uk-UA" sz="2800" dirty="0"/>
            </a:br>
            <a:endParaRPr lang="uk-UA" sz="28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C41B877-4DDD-42C1-9001-667912647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28" y="1721634"/>
            <a:ext cx="6807287" cy="4101210"/>
          </a:xfrm>
          <a:prstGeom prst="rect">
            <a:avLst/>
          </a:prstGeom>
        </p:spPr>
      </p:pic>
      <p:pic>
        <p:nvPicPr>
          <p:cNvPr id="11" name="Picture 2" descr="Home | CНУ ім. В. Даля">
            <a:extLst>
              <a:ext uri="{FF2B5EF4-FFF2-40B4-BE49-F238E27FC236}">
                <a16:creationId xmlns:a16="http://schemas.microsoft.com/office/drawing/2014/main" id="{0D026125-843D-42FB-8D36-02E324CBE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Студентоцентроване навчання — Галицький фаховий коледж імені Вячеслава  Чорновола">
            <a:extLst>
              <a:ext uri="{FF2B5EF4-FFF2-40B4-BE49-F238E27FC236}">
                <a16:creationId xmlns:a16="http://schemas.microsoft.com/office/drawing/2014/main" id="{69178285-BD69-4226-965E-677FA8843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431" y="1721634"/>
            <a:ext cx="3754375" cy="375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43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7690" y="381000"/>
            <a:ext cx="10525991" cy="1143000"/>
          </a:xfrm>
        </p:spPr>
        <p:txBody>
          <a:bodyPr rtlCol="0">
            <a:normAutofit fontScale="90000"/>
          </a:bodyPr>
          <a:lstStyle/>
          <a:p>
            <a:pPr rtl="0"/>
            <a:r>
              <a:rPr lang="uk-UA" dirty="0"/>
              <a:t>Науково-педагогічні працівники БЕРУТЬ участь у періодичному перегляді освітніх програм (освітніх компонентів)</a:t>
            </a:r>
          </a:p>
        </p:txBody>
      </p:sp>
      <p:pic>
        <p:nvPicPr>
          <p:cNvPr id="15" name="Picture 2" descr="Home | CНУ ім. В. Даля">
            <a:extLst>
              <a:ext uri="{FF2B5EF4-FFF2-40B4-BE49-F238E27FC236}">
                <a16:creationId xmlns:a16="http://schemas.microsoft.com/office/drawing/2014/main" id="{8C85DEF5-C4D7-41BF-841E-F6BB5138A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Схема 15">
            <a:extLst>
              <a:ext uri="{FF2B5EF4-FFF2-40B4-BE49-F238E27FC236}">
                <a16:creationId xmlns:a16="http://schemas.microsoft.com/office/drawing/2014/main" id="{AFC1669E-7D58-44CC-867F-5E9B370D4E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1393511"/>
              </p:ext>
            </p:extLst>
          </p:nvPr>
        </p:nvGraphicFramePr>
        <p:xfrm>
          <a:off x="1849581" y="1943099"/>
          <a:ext cx="6941128" cy="3584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5730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DD2027-B59F-4AA6-9ABD-2F59A2D22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В університеті здійснюється соціальна підтримка та стимулювання діяльності науково-педагогічних працівників?</a:t>
            </a:r>
          </a:p>
        </p:txBody>
      </p:sp>
      <p:pic>
        <p:nvPicPr>
          <p:cNvPr id="5" name="Picture 2" descr="Home | CНУ ім. В. Даля">
            <a:extLst>
              <a:ext uri="{FF2B5EF4-FFF2-40B4-BE49-F238E27FC236}">
                <a16:creationId xmlns:a16="http://schemas.microsoft.com/office/drawing/2014/main" id="{94C103E0-3E30-4099-AFED-B8E8123C2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05E287-490C-4771-8E6C-D4815565B8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47"/>
          <a:stretch/>
        </p:blipFill>
        <p:spPr>
          <a:xfrm>
            <a:off x="667897" y="1859972"/>
            <a:ext cx="6635180" cy="3906982"/>
          </a:xfrm>
          <a:prstGeom prst="rect">
            <a:avLst/>
          </a:prstGeom>
        </p:spPr>
      </p:pic>
      <p:pic>
        <p:nvPicPr>
          <p:cNvPr id="9222" name="Picture 6" descr="Соціальна підтримка сімей, в яких виховуються хворі діти | Донецька Обласна  Державна адміністрація">
            <a:extLst>
              <a:ext uri="{FF2B5EF4-FFF2-40B4-BE49-F238E27FC236}">
                <a16:creationId xmlns:a16="http://schemas.microsoft.com/office/drawing/2014/main" id="{A8F07B0C-A56C-40E0-BA66-529B38EBF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077" y="2283934"/>
            <a:ext cx="4365914" cy="2747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32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3BFE3D-8B6F-4054-83BA-79E5EA7CA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Науково-педагогічні працівники мають можливість втілення ініціатив щодо покращення якості освіти в університеті?</a:t>
            </a:r>
          </a:p>
        </p:txBody>
      </p:sp>
      <p:pic>
        <p:nvPicPr>
          <p:cNvPr id="5" name="Picture 2" descr="Home | CНУ ім. В. Даля">
            <a:extLst>
              <a:ext uri="{FF2B5EF4-FFF2-40B4-BE49-F238E27FC236}">
                <a16:creationId xmlns:a16="http://schemas.microsoft.com/office/drawing/2014/main" id="{DF10CA48-ECCE-412B-824D-B2053276B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153B68-ED91-475D-B630-EA0D4931F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6618" y="1657983"/>
            <a:ext cx="6989136" cy="423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0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C846F-020B-4F37-9B2A-CE5BD0B44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Науково-педагогічні</a:t>
            </a:r>
            <a:r>
              <a:rPr lang="ru-RU" dirty="0"/>
              <a:t> </a:t>
            </a:r>
            <a:r>
              <a:rPr lang="ru-RU" dirty="0" err="1"/>
              <a:t>працівники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підвищувати</a:t>
            </a:r>
            <a:r>
              <a:rPr lang="ru-RU" dirty="0"/>
              <a:t> </a:t>
            </a:r>
            <a:r>
              <a:rPr lang="ru-RU" dirty="0" err="1"/>
              <a:t>свій</a:t>
            </a:r>
            <a:r>
              <a:rPr lang="ru-RU" dirty="0"/>
              <a:t> </a:t>
            </a:r>
            <a:r>
              <a:rPr lang="ru-RU" dirty="0" err="1"/>
              <a:t>професійний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5" name="Picture 2" descr="Home | CНУ ім. В. Даля">
            <a:extLst>
              <a:ext uri="{FF2B5EF4-FFF2-40B4-BE49-F238E27FC236}">
                <a16:creationId xmlns:a16="http://schemas.microsoft.com/office/drawing/2014/main" id="{8F325876-D4F5-41B5-B25E-1B7044160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id="{476B0F73-0660-434B-80A8-EDFB5A30952D}"/>
              </a:ext>
            </a:extLst>
          </p:cNvPr>
          <p:cNvGrpSpPr/>
          <p:nvPr/>
        </p:nvGrpSpPr>
        <p:grpSpPr>
          <a:xfrm>
            <a:off x="3110095" y="2084266"/>
            <a:ext cx="5971810" cy="3583086"/>
            <a:chOff x="969317" y="0"/>
            <a:chExt cx="5971810" cy="3583086"/>
          </a:xfrm>
          <a:scene3d>
            <a:camera prst="orthographicFront"/>
            <a:lightRig rig="flat" dir="t"/>
          </a:scene3d>
        </p:grpSpPr>
        <p:sp>
          <p:nvSpPr>
            <p:cNvPr id="7" name="Прямокутник 6">
              <a:extLst>
                <a:ext uri="{FF2B5EF4-FFF2-40B4-BE49-F238E27FC236}">
                  <a16:creationId xmlns:a16="http://schemas.microsoft.com/office/drawing/2014/main" id="{3841A11E-AE9C-4271-A552-2F185F6B864E}"/>
                </a:ext>
              </a:extLst>
            </p:cNvPr>
            <p:cNvSpPr/>
            <p:nvPr/>
          </p:nvSpPr>
          <p:spPr>
            <a:xfrm>
              <a:off x="969317" y="0"/>
              <a:ext cx="5971810" cy="3583086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9D8F723-1CEB-4ED8-A9CD-7D900F60E0B7}"/>
                </a:ext>
              </a:extLst>
            </p:cNvPr>
            <p:cNvSpPr txBox="1"/>
            <p:nvPr/>
          </p:nvSpPr>
          <p:spPr>
            <a:xfrm>
              <a:off x="969317" y="0"/>
              <a:ext cx="5971810" cy="358308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uk-UA" sz="65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ТАК 100%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125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D2BB87-C0B7-4FC3-BEA6-7E63362B4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391" y="381000"/>
            <a:ext cx="10609118" cy="1143000"/>
          </a:xfrm>
        </p:spPr>
        <p:txBody>
          <a:bodyPr>
            <a:normAutofit/>
          </a:bodyPr>
          <a:lstStyle/>
          <a:p>
            <a:r>
              <a:rPr lang="ru-RU" sz="2400" dirty="0"/>
              <a:t>На </a:t>
            </a:r>
            <a:r>
              <a:rPr lang="ru-RU" sz="2400" dirty="0" err="1"/>
              <a:t>базі</a:t>
            </a:r>
            <a:r>
              <a:rPr lang="ru-RU" sz="2400" dirty="0"/>
              <a:t> </a:t>
            </a:r>
            <a:r>
              <a:rPr lang="ru-RU" sz="2400" dirty="0" err="1"/>
              <a:t>університету</a:t>
            </a:r>
            <a:r>
              <a:rPr lang="ru-RU" sz="2400" dirty="0"/>
              <a:t> </a:t>
            </a:r>
            <a:r>
              <a:rPr lang="ru-RU" sz="2400" dirty="0" err="1"/>
              <a:t>проводяться</a:t>
            </a:r>
            <a:r>
              <a:rPr lang="ru-RU" sz="2400" dirty="0"/>
              <a:t> </a:t>
            </a:r>
            <a:r>
              <a:rPr lang="ru-RU" sz="2400" dirty="0" err="1"/>
              <a:t>конференції</a:t>
            </a:r>
            <a:r>
              <a:rPr lang="ru-RU" sz="2400" dirty="0"/>
              <a:t>, </a:t>
            </a:r>
            <a:r>
              <a:rPr lang="ru-RU" sz="2400" dirty="0" err="1"/>
              <a:t>методичні</a:t>
            </a:r>
            <a:r>
              <a:rPr lang="ru-RU" sz="2400" dirty="0"/>
              <a:t> </a:t>
            </a:r>
            <a:r>
              <a:rPr lang="ru-RU" sz="2400" dirty="0" err="1"/>
              <a:t>семінари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сприяють</a:t>
            </a:r>
            <a:r>
              <a:rPr lang="ru-RU" sz="2400" dirty="0"/>
              <a:t> </a:t>
            </a:r>
            <a:r>
              <a:rPr lang="ru-RU" sz="2400" dirty="0" err="1"/>
              <a:t>професійному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 та </a:t>
            </a:r>
            <a:r>
              <a:rPr lang="ru-RU" sz="2400" dirty="0" err="1"/>
              <a:t>вдосконаленню</a:t>
            </a:r>
            <a:r>
              <a:rPr lang="ru-RU" sz="2400" dirty="0"/>
              <a:t> </a:t>
            </a:r>
            <a:r>
              <a:rPr lang="ru-RU" sz="2400" dirty="0" err="1"/>
              <a:t>педагогічної</a:t>
            </a:r>
            <a:r>
              <a:rPr lang="ru-RU" sz="2400" dirty="0"/>
              <a:t> </a:t>
            </a:r>
            <a:r>
              <a:rPr lang="ru-RU" sz="2400" dirty="0" err="1"/>
              <a:t>майстерності</a:t>
            </a:r>
            <a:r>
              <a:rPr lang="ru-RU" sz="2400" dirty="0"/>
              <a:t>?</a:t>
            </a:r>
            <a:endParaRPr lang="uk-UA" sz="2400" dirty="0"/>
          </a:p>
        </p:txBody>
      </p:sp>
      <p:pic>
        <p:nvPicPr>
          <p:cNvPr id="5" name="Picture 2" descr="Home | CНУ ім. В. Даля">
            <a:extLst>
              <a:ext uri="{FF2B5EF4-FFF2-40B4-BE49-F238E27FC236}">
                <a16:creationId xmlns:a16="http://schemas.microsoft.com/office/drawing/2014/main" id="{ECF34B03-8661-49BB-B652-320CB7A46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id="{5F51B527-BA04-4D65-8B33-4C50890C9C7C}"/>
              </a:ext>
            </a:extLst>
          </p:cNvPr>
          <p:cNvGrpSpPr/>
          <p:nvPr/>
        </p:nvGrpSpPr>
        <p:grpSpPr>
          <a:xfrm>
            <a:off x="2943841" y="1990747"/>
            <a:ext cx="5971810" cy="3583086"/>
            <a:chOff x="969317" y="0"/>
            <a:chExt cx="5971810" cy="3583086"/>
          </a:xfrm>
          <a:scene3d>
            <a:camera prst="orthographicFront"/>
            <a:lightRig rig="flat" dir="t"/>
          </a:scene3d>
        </p:grpSpPr>
        <p:sp>
          <p:nvSpPr>
            <p:cNvPr id="7" name="Прямокутник 6">
              <a:extLst>
                <a:ext uri="{FF2B5EF4-FFF2-40B4-BE49-F238E27FC236}">
                  <a16:creationId xmlns:a16="http://schemas.microsoft.com/office/drawing/2014/main" id="{0C821BD4-6466-4445-BFEF-E25E26B55B2C}"/>
                </a:ext>
              </a:extLst>
            </p:cNvPr>
            <p:cNvSpPr/>
            <p:nvPr/>
          </p:nvSpPr>
          <p:spPr>
            <a:xfrm>
              <a:off x="969317" y="0"/>
              <a:ext cx="5971810" cy="3583086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DF23A92-E833-4BD3-BC64-3B5C705265E9}"/>
                </a:ext>
              </a:extLst>
            </p:cNvPr>
            <p:cNvSpPr txBox="1"/>
            <p:nvPr/>
          </p:nvSpPr>
          <p:spPr>
            <a:xfrm>
              <a:off x="969317" y="0"/>
              <a:ext cx="5971810" cy="358308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uk-UA" sz="65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ТАК 100%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235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Ділова презентація 16x9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siness red line presentation (widescreen).potx" id="{8018D45A-0B59-4186-B046-1FF8092889B6}" vid="{86C2525B-C90B-4FD6-8D61-5E85FA833A06}"/>
    </a:ext>
  </a:extLst>
</a:theme>
</file>

<file path=ppt/theme/theme2.xml><?xml version="1.0" encoding="utf-8"?>
<a:theme xmlns:a="http://schemas.openxmlformats.org/drawingml/2006/main" name="Тема Office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Ділова презентація (широкоформатна)</Template>
  <TotalTime>93</TotalTime>
  <Words>232</Words>
  <Application>Microsoft Office PowerPoint</Application>
  <PresentationFormat>Широкий екран</PresentationFormat>
  <Paragraphs>22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6" baseType="lpstr">
      <vt:lpstr>Arial</vt:lpstr>
      <vt:lpstr>Cambria</vt:lpstr>
      <vt:lpstr>Google Sans Text</vt:lpstr>
      <vt:lpstr>Ділова презентація 16x9</vt:lpstr>
      <vt:lpstr> результати опитування науково-педагогічних працівників щодо внутрішнього забезпечення якості освіти  в сну ім. В. даля</vt:lpstr>
      <vt:lpstr>Я задоволений(а)  рівнем інформаційної підтримки освітнього процесу і науково-дослідницької діяльностіі </vt:lpstr>
      <vt:lpstr>Я задоволений рівнем взаємодії здобувачів вищої освіти і науково-педагогічнИХ ПРАЦІВНИКІВ в освітньому процесі</vt:lpstr>
      <vt:lpstr>В університеті  реалізується принцип студентоцентризму. </vt:lpstr>
      <vt:lpstr>Науково-педагогічні працівники БЕРУТЬ участь у періодичному перегляді освітніх програм (освітніх компонентів)</vt:lpstr>
      <vt:lpstr>В університеті здійснюється соціальна підтримка та стимулювання діяльності науково-педагогічних працівників?</vt:lpstr>
      <vt:lpstr>Науково-педагогічні працівники мають можливість втілення ініціатив щодо покращення якості освіти в університеті?</vt:lpstr>
      <vt:lpstr>Науково-педагогічні працівники мають можливість підвищувати свій професійний рівень?</vt:lpstr>
      <vt:lpstr>На базі університету проводяться конференції, методичні семінари, які сприяють професійному розвитку та вдосконаленню педагогічної майстерності?</vt:lpstr>
      <vt:lpstr>В університеті діє політика академічної доброчесності в освітньому процесі?</vt:lpstr>
      <vt:lpstr>В університеті жінки і чоловіки мають рівні можливості професійного зростання та фахової самореалізації?</vt:lpstr>
      <vt:lpstr>Ваші пропозиції щодо підвищення якості освітньої діяльності в університеті, системи внутрішнього забезпечення якості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результати опитування науково-педагогічних працівників щодо внутрішнього забезпечення якості освіти  в сну ім. В. даля</dc:title>
  <dc:creator>Володіна Людмила Валеріївна</dc:creator>
  <cp:lastModifiedBy>Dmytro Marchenko</cp:lastModifiedBy>
  <cp:revision>4</cp:revision>
  <dcterms:created xsi:type="dcterms:W3CDTF">2025-04-17T15:50:39Z</dcterms:created>
  <dcterms:modified xsi:type="dcterms:W3CDTF">2026-08-26T07:54:40Z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